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handoutMasterIdLst>
    <p:handoutMasterId r:id="rId35"/>
  </p:handoutMasterIdLst>
  <p:sldIdLst>
    <p:sldId id="331" r:id="rId2"/>
    <p:sldId id="280" r:id="rId3"/>
    <p:sldId id="283" r:id="rId4"/>
    <p:sldId id="325" r:id="rId5"/>
    <p:sldId id="275" r:id="rId6"/>
    <p:sldId id="304" r:id="rId7"/>
    <p:sldId id="284" r:id="rId8"/>
    <p:sldId id="299" r:id="rId9"/>
    <p:sldId id="277" r:id="rId10"/>
    <p:sldId id="286" r:id="rId11"/>
    <p:sldId id="305" r:id="rId12"/>
    <p:sldId id="287" r:id="rId13"/>
    <p:sldId id="298" r:id="rId14"/>
    <p:sldId id="300" r:id="rId15"/>
    <p:sldId id="301" r:id="rId16"/>
    <p:sldId id="302" r:id="rId17"/>
    <p:sldId id="306" r:id="rId18"/>
    <p:sldId id="330" r:id="rId19"/>
    <p:sldId id="312" r:id="rId20"/>
    <p:sldId id="313" r:id="rId21"/>
    <p:sldId id="324" r:id="rId22"/>
    <p:sldId id="314" r:id="rId23"/>
    <p:sldId id="315" r:id="rId24"/>
    <p:sldId id="319" r:id="rId25"/>
    <p:sldId id="320" r:id="rId26"/>
    <p:sldId id="321" r:id="rId27"/>
    <p:sldId id="322" r:id="rId28"/>
    <p:sldId id="323" r:id="rId29"/>
    <p:sldId id="326" r:id="rId30"/>
    <p:sldId id="327" r:id="rId31"/>
    <p:sldId id="328" r:id="rId32"/>
    <p:sldId id="32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530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Relationship Id="rId9" Type="http://schemas.openxmlformats.org/officeDocument/2006/relationships/image" Target="../media/image6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Relationship Id="rId4" Type="http://schemas.openxmlformats.org/officeDocument/2006/relationships/image" Target="../media/image69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2.wmf"/><Relationship Id="rId7" Type="http://schemas.openxmlformats.org/officeDocument/2006/relationships/image" Target="../media/image76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4" Type="http://schemas.openxmlformats.org/officeDocument/2006/relationships/image" Target="../media/image8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42114-4B4A-4A8D-AE8F-0B25A4637619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DCD70-D381-44E4-B785-24D3C289F8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8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BAB55-D23E-4A83-92A0-918373EE361C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D3EFE-3CBC-46EB-8FB6-866B5C7B43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048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方向导数最大，函数值增加最大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D3EFE-3CBC-46EB-8FB6-866B5C7B438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539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相邻两次的搜索方向是相互直交的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D3EFE-3CBC-46EB-8FB6-866B5C7B438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815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线性方程组求解问题转换为多元二次函数最小值问题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D3EFE-3CBC-46EB-8FB6-866B5C7B438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66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D3EFE-3CBC-46EB-8FB6-866B5C7B438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80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大数吃小数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D3EFE-3CBC-46EB-8FB6-866B5C7B438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94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锯齿一开始比较大（跨越的距离比较大），后来越来越小；全局最优点位于一个长长的、狭窄的、抛物线形状的、扁平的“山谷”中（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D3EFE-3CBC-46EB-8FB6-866B5C7B438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69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931993"/>
            <a:ext cx="12192000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2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75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0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/>
        </p:nvSpPr>
        <p:spPr>
          <a:xfrm>
            <a:off x="10251069" y="6157300"/>
            <a:ext cx="4668399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287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75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458506"/>
          </a:xfrm>
          <a:ln w="12700">
            <a:solidFill>
              <a:schemeClr val="accent4"/>
            </a:solidFill>
          </a:ln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866122" cy="5225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22514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47300" y="63328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数值分析与最优化</a:t>
            </a: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03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172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061911"/>
            <a:ext cx="12192000" cy="26125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9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4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3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6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2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DF8D-CB77-459F-9308-A84FC0D21C25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5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36.png"/><Relationship Id="rId7" Type="http://schemas.openxmlformats.org/officeDocument/2006/relationships/image" Target="../media/image5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image" Target="../media/image51.wmf"/><Relationship Id="rId18" Type="http://schemas.openxmlformats.org/officeDocument/2006/relationships/oleObject" Target="../embeddings/oleObject20.bin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9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48.wmf"/><Relationship Id="rId11" Type="http://schemas.openxmlformats.org/officeDocument/2006/relationships/image" Target="../media/image50.wmf"/><Relationship Id="rId5" Type="http://schemas.openxmlformats.org/officeDocument/2006/relationships/oleObject" Target="../embeddings/oleObject14.bin"/><Relationship Id="rId15" Type="http://schemas.openxmlformats.org/officeDocument/2006/relationships/image" Target="../media/image52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54.wmf"/><Relationship Id="rId4" Type="http://schemas.openxmlformats.org/officeDocument/2006/relationships/image" Target="../media/image47.wmf"/><Relationship Id="rId9" Type="http://schemas.openxmlformats.org/officeDocument/2006/relationships/image" Target="../media/image73.png"/><Relationship Id="rId14" Type="http://schemas.openxmlformats.org/officeDocument/2006/relationships/oleObject" Target="../embeddings/oleObject18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oleObject" Target="../embeddings/oleObject26.bin"/><Relationship Id="rId18" Type="http://schemas.openxmlformats.org/officeDocument/2006/relationships/image" Target="../media/image62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59.wmf"/><Relationship Id="rId1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1.wmf"/><Relationship Id="rId20" Type="http://schemas.openxmlformats.org/officeDocument/2006/relationships/image" Target="../media/image63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56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7.bin"/><Relationship Id="rId10" Type="http://schemas.openxmlformats.org/officeDocument/2006/relationships/image" Target="../media/image58.wmf"/><Relationship Id="rId19" Type="http://schemas.openxmlformats.org/officeDocument/2006/relationships/oleObject" Target="../embeddings/oleObject29.bin"/><Relationship Id="rId4" Type="http://schemas.openxmlformats.org/officeDocument/2006/relationships/image" Target="../media/image55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6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6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69.wmf"/><Relationship Id="rId4" Type="http://schemas.openxmlformats.org/officeDocument/2006/relationships/image" Target="../media/image66.wmf"/><Relationship Id="rId9" Type="http://schemas.openxmlformats.org/officeDocument/2006/relationships/oleObject" Target="../embeddings/oleObject35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74.wmf"/><Relationship Id="rId18" Type="http://schemas.openxmlformats.org/officeDocument/2006/relationships/oleObject" Target="../embeddings/oleObject44.bin"/><Relationship Id="rId3" Type="http://schemas.openxmlformats.org/officeDocument/2006/relationships/oleObject" Target="../embeddings/oleObject36.bin"/><Relationship Id="rId7" Type="http://schemas.openxmlformats.org/officeDocument/2006/relationships/image" Target="../media/image71.wmf"/><Relationship Id="rId12" Type="http://schemas.openxmlformats.org/officeDocument/2006/relationships/oleObject" Target="../embeddings/oleObject41.bin"/><Relationship Id="rId17" Type="http://schemas.openxmlformats.org/officeDocument/2006/relationships/image" Target="../media/image7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3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73.wmf"/><Relationship Id="rId5" Type="http://schemas.openxmlformats.org/officeDocument/2006/relationships/oleObject" Target="../embeddings/oleObject37.bin"/><Relationship Id="rId15" Type="http://schemas.openxmlformats.org/officeDocument/2006/relationships/image" Target="../media/image75.wmf"/><Relationship Id="rId10" Type="http://schemas.openxmlformats.org/officeDocument/2006/relationships/oleObject" Target="../embeddings/oleObject40.bin"/><Relationship Id="rId19" Type="http://schemas.openxmlformats.org/officeDocument/2006/relationships/image" Target="../media/image77.wmf"/><Relationship Id="rId4" Type="http://schemas.openxmlformats.org/officeDocument/2006/relationships/image" Target="../media/image70.wmf"/><Relationship Id="rId9" Type="http://schemas.openxmlformats.org/officeDocument/2006/relationships/image" Target="../media/image72.wmf"/><Relationship Id="rId14" Type="http://schemas.openxmlformats.org/officeDocument/2006/relationships/oleObject" Target="../embeddings/oleObject4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6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8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7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48.bin"/><Relationship Id="rId10" Type="http://schemas.openxmlformats.org/officeDocument/2006/relationships/image" Target="../media/image86.wmf"/><Relationship Id="rId4" Type="http://schemas.openxmlformats.org/officeDocument/2006/relationships/image" Target="../media/image83.wmf"/><Relationship Id="rId9" Type="http://schemas.openxmlformats.org/officeDocument/2006/relationships/oleObject" Target="../embeddings/oleObject50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89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11" Type="http://schemas.openxmlformats.org/officeDocument/2006/relationships/image" Target="../media/image19.png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2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010285B-4891-4A47-A472-2A81D3A06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80E12CB-06F3-429B-AFBE-5B9AD49C4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29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多变量实例：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梯度下降法求极值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32" y="1386753"/>
            <a:ext cx="1943100" cy="447675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39510" y="2030370"/>
            <a:ext cx="2579255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解：函数梯度：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初始化：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学习率设置：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迭代过程：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312" y="2612533"/>
            <a:ext cx="1533525" cy="466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328" y="3230880"/>
            <a:ext cx="1085850" cy="304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312" y="2100683"/>
            <a:ext cx="2524125" cy="400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010" y="1076480"/>
            <a:ext cx="5217968" cy="476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846492" y="3868331"/>
                <a:ext cx="3786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altLang="zh-CN" sz="2400" b="0" i="1" baseline="300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 baseline="50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𝛼𝛻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492" y="3868331"/>
                <a:ext cx="3786760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6667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794552" y="4534636"/>
                <a:ext cx="39712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zh-CN" sz="2400" b="0" i="1" baseline="300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 baseline="50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𝛼𝛻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552" y="4534636"/>
                <a:ext cx="3971222" cy="461665"/>
              </a:xfrm>
              <a:prstGeom prst="rect">
                <a:avLst/>
              </a:prstGeom>
              <a:blipFill rotWithShape="0">
                <a:blip r:embed="rId8"/>
                <a:stretch>
                  <a:fillRect t="-6579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2529137" y="5355799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问：迭代两次后的值为多少？</a:t>
            </a:r>
          </a:p>
        </p:txBody>
      </p:sp>
    </p:spTree>
    <p:extLst>
      <p:ext uri="{BB962C8B-B14F-4D97-AF65-F5344CB8AC3E}">
        <p14:creationId xmlns:p14="http://schemas.microsoft.com/office/powerpoint/2010/main" val="317651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G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650" y="719138"/>
            <a:ext cx="6362700" cy="5457825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34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梯度下降法求极值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986" y="522515"/>
            <a:ext cx="5837482" cy="5495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" y="740877"/>
            <a:ext cx="6229037" cy="57638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795" y="74485"/>
            <a:ext cx="1943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76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93076" y="689043"/>
            <a:ext cx="10281746" cy="5458506"/>
          </a:xfrm>
        </p:spPr>
        <p:txBody>
          <a:bodyPr/>
          <a:lstStyle/>
          <a:p>
            <a:pPr marL="0" indent="0" algn="just">
              <a:buFontTx/>
              <a:buNone/>
            </a:pPr>
            <a:r>
              <a:rPr lang="zh-CN" altLang="en-US" dirty="0"/>
              <a:t>例：</a:t>
            </a: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用具有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仿宋_GB2312" pitchFamily="49" charset="-122"/>
              </a:rPr>
              <a:t>最优步长</a:t>
            </a: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的梯度法求下列无约束优化问题，已知函数</a:t>
            </a:r>
            <a:r>
              <a:rPr lang="en-US" altLang="zh-CN" b="1" i="1" dirty="0"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b="1" i="1" baseline="30000" dirty="0"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en-US" altLang="zh-CN" b="1" baseline="30000" dirty="0">
                <a:latin typeface="Times New Roman" panose="02020603050405020304" pitchFamily="18" charset="0"/>
                <a:ea typeface="仿宋_GB2312" pitchFamily="49" charset="-122"/>
              </a:rPr>
              <a:t>0)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=[1</a:t>
            </a:r>
            <a:r>
              <a:rPr lang="en-US" altLang="zh-CN" b="1" i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1]</a:t>
            </a:r>
            <a:r>
              <a:rPr lang="en-US" altLang="zh-CN" b="1" i="1" baseline="30000" dirty="0"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，ε＝0.1。</a:t>
            </a:r>
          </a:p>
          <a:p>
            <a:pPr marL="0" indent="0" algn="just"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  min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marL="0" indent="0" algn="just"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解：1）第一次迭代</a:t>
            </a:r>
          </a:p>
          <a:p>
            <a:pPr marL="0" indent="0" algn="just"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求     </a:t>
            </a:r>
          </a:p>
          <a:p>
            <a:pPr marL="0" indent="0" algn="just"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</a:p>
          <a:p>
            <a:pPr marL="0" indent="0" algn="just"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令     </a:t>
            </a:r>
          </a:p>
          <a:p>
            <a:pPr marL="0" indent="0" algn="just"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则 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梯度下降法求极值</a:t>
            </a:r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2552700" y="952500"/>
            <a:ext cx="7086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200" kern="1200">
                <a:solidFill>
                  <a:srgbClr val="01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 kern="1200">
                <a:solidFill>
                  <a:srgbClr val="01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kern="1200">
                <a:solidFill>
                  <a:srgbClr val="01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 kern="1200">
                <a:solidFill>
                  <a:srgbClr val="01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400" kern="1200">
                <a:solidFill>
                  <a:srgbClr val="01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923" y="1610700"/>
            <a:ext cx="4267200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30" y="2628713"/>
            <a:ext cx="36576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38" y="2619188"/>
            <a:ext cx="1905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674" y="3575813"/>
            <a:ext cx="31972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674" y="4442014"/>
            <a:ext cx="52578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1600336" y="5613652"/>
            <a:ext cx="8669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因为不知学习率</a:t>
            </a:r>
            <a:r>
              <a:rPr lang="en-US" altLang="zh-CN" sz="2400" dirty="0"/>
              <a:t>α</a:t>
            </a:r>
            <a:r>
              <a:rPr lang="zh-CN" altLang="en-US" sz="2400" dirty="0"/>
              <a:t>，需求取学习率（求取一维搜索的最佳步长）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929241" y="3741009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在</a:t>
            </a:r>
            <a:r>
              <a:rPr lang="en-US" altLang="zh-CN" dirty="0">
                <a:solidFill>
                  <a:srgbClr val="002060"/>
                </a:solidFill>
              </a:rPr>
              <a:t>x0</a:t>
            </a:r>
            <a:r>
              <a:rPr lang="zh-CN" altLang="en-US" dirty="0">
                <a:solidFill>
                  <a:srgbClr val="002060"/>
                </a:solidFill>
              </a:rPr>
              <a:t>处的最速下降方向</a:t>
            </a:r>
          </a:p>
        </p:txBody>
      </p:sp>
    </p:spTree>
    <p:extLst>
      <p:ext uri="{BB962C8B-B14F-4D97-AF65-F5344CB8AC3E}">
        <p14:creationId xmlns:p14="http://schemas.microsoft.com/office/powerpoint/2010/main" val="124230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17179" y="821614"/>
            <a:ext cx="10515600" cy="5458506"/>
          </a:xfrm>
        </p:spPr>
        <p:txBody>
          <a:bodyPr/>
          <a:lstStyle/>
          <a:p>
            <a:r>
              <a:rPr lang="en-US" altLang="zh-CN" dirty="0"/>
              <a:t>min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梯度下降法求极值</a:t>
            </a:r>
          </a:p>
        </p:txBody>
      </p:sp>
      <p:graphicFrame>
        <p:nvGraphicFramePr>
          <p:cNvPr id="4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90156"/>
              </p:ext>
            </p:extLst>
          </p:nvPr>
        </p:nvGraphicFramePr>
        <p:xfrm>
          <a:off x="2052145" y="821614"/>
          <a:ext cx="7620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2" r:id="rId3" imgW="4305300" imgH="228600" progId="Equation.3">
                  <p:embed/>
                </p:oleObj>
              </mc:Choice>
              <mc:Fallback>
                <p:oleObj r:id="rId3" imgW="4305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145" y="821614"/>
                        <a:ext cx="7620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549092" y="1887442"/>
            <a:ext cx="7417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宋体" panose="02010600030101010101" pitchFamily="2" charset="-122"/>
              </a:rPr>
              <a:t>对这种简单的一元函数，可以直接用解析法 求极小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值</a:t>
            </a:r>
          </a:p>
        </p:txBody>
      </p:sp>
      <p:graphicFrame>
        <p:nvGraphicFramePr>
          <p:cNvPr id="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154063"/>
              </p:ext>
            </p:extLst>
          </p:nvPr>
        </p:nvGraphicFramePr>
        <p:xfrm>
          <a:off x="1799765" y="2631401"/>
          <a:ext cx="7543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3" r:id="rId5" imgW="3683000" imgH="203200" progId="Equation.3">
                  <p:embed/>
                </p:oleObj>
              </mc:Choice>
              <mc:Fallback>
                <p:oleObj r:id="rId5" imgW="3683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9765" y="2631401"/>
                        <a:ext cx="75438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03638"/>
              </p:ext>
            </p:extLst>
          </p:nvPr>
        </p:nvGraphicFramePr>
        <p:xfrm>
          <a:off x="2182867" y="3387700"/>
          <a:ext cx="2057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4" r:id="rId7" imgW="863225" imgH="393529" progId="Equation.3">
                  <p:embed/>
                </p:oleObj>
              </mc:Choice>
              <mc:Fallback>
                <p:oleObj r:id="rId7" imgW="863225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867" y="3387700"/>
                        <a:ext cx="20574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647859" y="1291995"/>
                <a:ext cx="3403881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求导公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式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num>
                      <m:den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859" y="1291995"/>
                <a:ext cx="3403881" cy="635367"/>
              </a:xfrm>
              <a:prstGeom prst="rect">
                <a:avLst/>
              </a:prstGeom>
              <a:blipFill rotWithShape="0">
                <a:blip r:embed="rId9"/>
                <a:stretch>
                  <a:fillRect l="-2867" b="-4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121572" y="889225"/>
            <a:ext cx="977462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519317" y="834795"/>
            <a:ext cx="977462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834383"/>
              </p:ext>
            </p:extLst>
          </p:nvPr>
        </p:nvGraphicFramePr>
        <p:xfrm>
          <a:off x="4620479" y="3459469"/>
          <a:ext cx="17526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5" r:id="rId10" imgW="812447" imgH="380835" progId="Equation.3">
                  <p:embed/>
                </p:oleObj>
              </mc:Choice>
              <mc:Fallback>
                <p:oleObj r:id="rId10" imgW="812447" imgH="3808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479" y="3459469"/>
                        <a:ext cx="1752600" cy="722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482926"/>
              </p:ext>
            </p:extLst>
          </p:nvPr>
        </p:nvGraphicFramePr>
        <p:xfrm>
          <a:off x="6753291" y="3533877"/>
          <a:ext cx="18288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6" r:id="rId12" imgW="952087" imgH="228501" progId="Equation.3">
                  <p:embed/>
                </p:oleObj>
              </mc:Choice>
              <mc:Fallback>
                <p:oleObj r:id="rId12" imgW="952087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91" y="3533877"/>
                        <a:ext cx="182880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096097"/>
              </p:ext>
            </p:extLst>
          </p:nvPr>
        </p:nvGraphicFramePr>
        <p:xfrm>
          <a:off x="2052145" y="4545968"/>
          <a:ext cx="5454026" cy="698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7" name="公式" r:id="rId14" imgW="2044440" imgH="291960" progId="Equation.3">
                  <p:embed/>
                </p:oleObj>
              </mc:Choice>
              <mc:Fallback>
                <p:oleObj name="公式" r:id="rId14" imgW="204444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145" y="4545968"/>
                        <a:ext cx="5454026" cy="6986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3920359" y="5150069"/>
            <a:ext cx="2548000" cy="796253"/>
            <a:chOff x="3920359" y="5150069"/>
            <a:chExt cx="2548000" cy="796253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3920359" y="5150069"/>
              <a:ext cx="598958" cy="462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525198" y="5576990"/>
              <a:ext cx="1943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梯度模 </a:t>
              </a:r>
              <a:r>
                <a:rPr lang="en-US" altLang="zh-CN" dirty="0"/>
                <a:t>/</a:t>
              </a:r>
              <a:r>
                <a:rPr lang="zh-CN" altLang="en-US" dirty="0"/>
                <a:t>梯度幅度</a:t>
              </a:r>
            </a:p>
          </p:txBody>
        </p:sp>
      </p:grpSp>
      <p:graphicFrame>
        <p:nvGraphicFramePr>
          <p:cNvPr id="1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659450"/>
              </p:ext>
            </p:extLst>
          </p:nvPr>
        </p:nvGraphicFramePr>
        <p:xfrm>
          <a:off x="8902700" y="3446463"/>
          <a:ext cx="2108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8" name="公式" r:id="rId16" imgW="1054080" imgH="393480" progId="Equation.3">
                  <p:embed/>
                </p:oleObj>
              </mc:Choice>
              <mc:Fallback>
                <p:oleObj name="公式" r:id="rId16" imgW="1054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2700" y="3446463"/>
                        <a:ext cx="21082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1608777" y="5973405"/>
            <a:ext cx="7195275" cy="369332"/>
            <a:chOff x="1608777" y="5973405"/>
            <a:chExt cx="7195275" cy="369332"/>
          </a:xfrm>
        </p:grpSpPr>
        <p:sp>
          <p:nvSpPr>
            <p:cNvPr id="14" name="文本框 13"/>
            <p:cNvSpPr txBox="1"/>
            <p:nvPr/>
          </p:nvSpPr>
          <p:spPr>
            <a:xfrm>
              <a:off x="1608777" y="5973405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注意：当前迭代点梯度方向与前一点梯度方向垂直</a:t>
              </a:r>
            </a:p>
          </p:txBody>
        </p:sp>
        <p:graphicFrame>
          <p:nvGraphicFramePr>
            <p:cNvPr id="19" name="对象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3100740"/>
                </p:ext>
              </p:extLst>
            </p:nvPr>
          </p:nvGraphicFramePr>
          <p:xfrm>
            <a:off x="6871756" y="5973405"/>
            <a:ext cx="1932296" cy="286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39" name="公式" r:id="rId18" imgW="1371600" imgH="203040" progId="Equation.3">
                    <p:embed/>
                  </p:oleObj>
                </mc:Choice>
                <mc:Fallback>
                  <p:oleObj name="公式" r:id="rId18" imgW="1371600" imgH="20304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6871756" y="5973405"/>
                          <a:ext cx="1932296" cy="2862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2390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梯度下降法求极值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371600" y="1829739"/>
            <a:ext cx="6934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938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ko-KR" sz="2800"/>
              <a:t>  </a:t>
            </a: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auto">
          <a:xfrm>
            <a:off x="1003300" y="718457"/>
            <a:ext cx="7162800" cy="478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938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ko-KR" sz="2800" dirty="0">
                <a:latin typeface="宋体" panose="02010600030101010101" pitchFamily="2" charset="-122"/>
                <a:ea typeface="宋体" panose="02010600030101010101" pitchFamily="2" charset="-122"/>
              </a:rPr>
              <a:t>2)</a:t>
            </a:r>
            <a:r>
              <a:rPr lang="ko-KR" altLang="en-US" sz="2800" dirty="0">
                <a:latin typeface="宋体" panose="02010600030101010101" pitchFamily="2" charset="-122"/>
              </a:rPr>
              <a:t>第二次迭代</a:t>
            </a:r>
          </a:p>
          <a:p>
            <a:pPr algn="just" eaLnBrk="0" latinLnBrk="0" hangingPunct="0"/>
            <a:r>
              <a:rPr lang="ko-KR" altLang="en-US" sz="2800" dirty="0">
                <a:latin typeface="宋体" panose="02010600030101010101" pitchFamily="2" charset="-122"/>
              </a:rPr>
              <a:t>因    </a:t>
            </a:r>
          </a:p>
          <a:p>
            <a:pPr algn="just" eaLnBrk="0" latinLnBrk="0" hangingPunct="0"/>
            <a:endParaRPr lang="ko-KR" altLang="en-US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endParaRPr lang="ko-KR" altLang="en-US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endParaRPr lang="ko-KR" altLang="en-US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endParaRPr lang="ko-KR" altLang="en-US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endParaRPr lang="ko-KR" altLang="zh-CN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r>
              <a:rPr lang="ko-KR" altLang="en-US" sz="2800" dirty="0">
                <a:latin typeface="宋体" panose="02010600030101010101" pitchFamily="2" charset="-122"/>
              </a:rPr>
              <a:t> </a:t>
            </a:r>
          </a:p>
          <a:p>
            <a:pPr algn="just" eaLnBrk="0" latinLnBrk="0" hangingPunct="0"/>
            <a:endParaRPr lang="ko-KR" altLang="zh-CN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r>
              <a:rPr lang="ko-KR" altLang="en-US" sz="2800" dirty="0">
                <a:latin typeface="宋体" panose="02010600030101010101" pitchFamily="2" charset="-122"/>
              </a:rPr>
              <a:t>解得      </a:t>
            </a:r>
          </a:p>
          <a:p>
            <a:pPr eaLnBrk="0" latinLnBrk="0" hangingPunct="0"/>
            <a:endParaRPr lang="en-US" altLang="ko-KR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551924"/>
              </p:ext>
            </p:extLst>
          </p:nvPr>
        </p:nvGraphicFramePr>
        <p:xfrm>
          <a:off x="2006600" y="1431276"/>
          <a:ext cx="2133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6" r:id="rId3" imgW="1117600" imgH="381000" progId="Equation.3">
                  <p:embed/>
                </p:oleObj>
              </mc:Choice>
              <mc:Fallback>
                <p:oleObj r:id="rId3" imgW="11176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6600" y="1431276"/>
                        <a:ext cx="21336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877929"/>
              </p:ext>
            </p:extLst>
          </p:nvPr>
        </p:nvGraphicFramePr>
        <p:xfrm>
          <a:off x="4427538" y="1428101"/>
          <a:ext cx="152400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7" r:id="rId5" imgW="660113" imgH="380835" progId="Equation.3">
                  <p:embed/>
                </p:oleObj>
              </mc:Choice>
              <mc:Fallback>
                <p:oleObj r:id="rId5" imgW="660113" imgH="3808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1428101"/>
                        <a:ext cx="1524000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05728"/>
              </p:ext>
            </p:extLst>
          </p:nvPr>
        </p:nvGraphicFramePr>
        <p:xfrm>
          <a:off x="1828800" y="2220264"/>
          <a:ext cx="5867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" r:id="rId7" imgW="3073400" imgH="381000" progId="Equation.3">
                  <p:embed/>
                </p:oleObj>
              </mc:Choice>
              <mc:Fallback>
                <p:oleObj r:id="rId7" imgW="30734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220264"/>
                        <a:ext cx="58674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726951"/>
              </p:ext>
            </p:extLst>
          </p:nvPr>
        </p:nvGraphicFramePr>
        <p:xfrm>
          <a:off x="1324428" y="3097289"/>
          <a:ext cx="878114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" r:id="rId9" imgW="4470400" imgH="228600" progId="Equation.3">
                  <p:embed/>
                </p:oleObj>
              </mc:Choice>
              <mc:Fallback>
                <p:oleObj r:id="rId9" imgW="4470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428" y="3097289"/>
                        <a:ext cx="8781143" cy="584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202796"/>
              </p:ext>
            </p:extLst>
          </p:nvPr>
        </p:nvGraphicFramePr>
        <p:xfrm>
          <a:off x="1549951" y="3845574"/>
          <a:ext cx="782209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" r:id="rId11" imgW="3759200" imgH="203200" progId="Equation.3">
                  <p:embed/>
                </p:oleObj>
              </mc:Choice>
              <mc:Fallback>
                <p:oleObj r:id="rId11" imgW="3759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951" y="3845574"/>
                        <a:ext cx="7822097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2097088" y="4466576"/>
            <a:ext cx="3363912" cy="752475"/>
            <a:chOff x="2097088" y="4466576"/>
            <a:chExt cx="3363912" cy="752475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1130981"/>
                </p:ext>
              </p:extLst>
            </p:nvPr>
          </p:nvGraphicFramePr>
          <p:xfrm>
            <a:off x="2097088" y="4606925"/>
            <a:ext cx="1225550" cy="392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41" name="公式" r:id="rId13" imgW="558720" imgH="177480" progId="Equation.3">
                    <p:embed/>
                  </p:oleObj>
                </mc:Choice>
                <mc:Fallback>
                  <p:oleObj name="公式" r:id="rId13" imgW="558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7088" y="4606925"/>
                          <a:ext cx="1225550" cy="3921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2457728"/>
                </p:ext>
              </p:extLst>
            </p:nvPr>
          </p:nvGraphicFramePr>
          <p:xfrm>
            <a:off x="3708400" y="4466576"/>
            <a:ext cx="1752600" cy="752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42" r:id="rId15" imgW="825500" imgH="381000" progId="Equation.3">
                    <p:embed/>
                  </p:oleObj>
                </mc:Choice>
                <mc:Fallback>
                  <p:oleObj r:id="rId15" imgW="825500" imgH="381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8400" y="4466576"/>
                          <a:ext cx="1752600" cy="752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636399"/>
              </p:ext>
            </p:extLst>
          </p:nvPr>
        </p:nvGraphicFramePr>
        <p:xfrm>
          <a:off x="2278063" y="5395264"/>
          <a:ext cx="20066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3" r:id="rId17" imgW="1079500" imgH="228600" progId="Equation.3">
                  <p:embed/>
                </p:oleObj>
              </mc:Choice>
              <mc:Fallback>
                <p:oleObj r:id="rId17" imgW="1079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063" y="5395264"/>
                        <a:ext cx="2006600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022407"/>
              </p:ext>
            </p:extLst>
          </p:nvPr>
        </p:nvGraphicFramePr>
        <p:xfrm>
          <a:off x="4572000" y="5320651"/>
          <a:ext cx="2286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4" r:id="rId19" imgW="1143000" imgH="381000" progId="Equation.3">
                  <p:embed/>
                </p:oleObj>
              </mc:Choice>
              <mc:Fallback>
                <p:oleObj r:id="rId19" imgW="11430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320651"/>
                        <a:ext cx="22860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420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458310" y="1024759"/>
            <a:ext cx="7772400" cy="46482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因                                 可知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baseline="30000" dirty="0">
                <a:latin typeface="Times New Roman" panose="02020603050405020304" pitchFamily="18" charset="0"/>
                <a:ea typeface="仿宋_GB2312" pitchFamily="49" charset="-122"/>
              </a:rPr>
              <a:t>(2)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不是极小点，还应继续进行迭代。</a:t>
            </a:r>
          </a:p>
          <a:p>
            <a:pPr marL="0" indent="0" algn="just"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  最后得此问题的最优解为</a:t>
            </a: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：</a:t>
            </a:r>
          </a:p>
          <a:p>
            <a:pPr marL="0" indent="0" algn="just">
              <a:lnSpc>
                <a:spcPct val="150000"/>
              </a:lnSpc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  </a:t>
            </a:r>
          </a:p>
          <a:p>
            <a:pPr marL="0" indent="0" algn="just">
              <a:lnSpc>
                <a:spcPct val="150000"/>
              </a:lnSpc>
              <a:buFontTx/>
              <a:buNone/>
            </a:pPr>
            <a:endParaRPr lang="zh-CN" altLang="en-US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181670"/>
              </p:ext>
            </p:extLst>
          </p:nvPr>
        </p:nvGraphicFramePr>
        <p:xfrm>
          <a:off x="2157362" y="1024759"/>
          <a:ext cx="2895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0" r:id="rId3" imgW="1320227" imgH="279279" progId="Equation.3">
                  <p:embed/>
                </p:oleObj>
              </mc:Choice>
              <mc:Fallback>
                <p:oleObj r:id="rId3" imgW="1320227" imgH="27927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362" y="1024759"/>
                        <a:ext cx="28956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306086"/>
              </p:ext>
            </p:extLst>
          </p:nvPr>
        </p:nvGraphicFramePr>
        <p:xfrm>
          <a:off x="3605162" y="3360765"/>
          <a:ext cx="3455988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1" r:id="rId5" imgW="1587500" imgH="241300" progId="Equation.3">
                  <p:embed/>
                </p:oleObj>
              </mc:Choice>
              <mc:Fallback>
                <p:oleObj r:id="rId5" imgW="1587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162" y="3360765"/>
                        <a:ext cx="3455988" cy="585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3264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Rectangle 428"/>
          <p:cNvSpPr>
            <a:spLocks noGrp="1" noChangeArrowheads="1"/>
          </p:cNvSpPr>
          <p:nvPr>
            <p:ph type="title" idx="4294967295"/>
          </p:nvPr>
        </p:nvSpPr>
        <p:spPr>
          <a:xfrm>
            <a:off x="656797" y="244701"/>
            <a:ext cx="9590496" cy="1088359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b="1" dirty="0"/>
              <a:t>补充：应用实例</a:t>
            </a:r>
            <a:r>
              <a:rPr lang="en-US" altLang="zh-CN" sz="2800" b="1" dirty="0"/>
              <a:t>1.</a:t>
            </a:r>
            <a:r>
              <a:rPr lang="zh-CN" altLang="en-US" sz="2800" b="1" dirty="0"/>
              <a:t>最速梯度下降法求解线性方程组</a:t>
            </a:r>
          </a:p>
        </p:txBody>
      </p:sp>
      <p:sp>
        <p:nvSpPr>
          <p:cNvPr id="76809" name="文本框 20"/>
          <p:cNvSpPr txBox="1">
            <a:spLocks noChangeArrowheads="1"/>
          </p:cNvSpPr>
          <p:nvPr/>
        </p:nvSpPr>
        <p:spPr bwMode="auto">
          <a:xfrm>
            <a:off x="1513743" y="1268241"/>
            <a:ext cx="4572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C00000"/>
                </a:solidFill>
              </a:rPr>
              <a:t>1. </a:t>
            </a:r>
            <a:r>
              <a:rPr lang="zh-CN" altLang="en-US" sz="2400" b="1">
                <a:solidFill>
                  <a:srgbClr val="C00000"/>
                </a:solidFill>
              </a:rPr>
              <a:t>等价的极值问题</a:t>
            </a:r>
            <a:endParaRPr lang="zh-CN" altLang="en-US" sz="2400">
              <a:solidFill>
                <a:srgbClr val="C00000"/>
              </a:solidFill>
            </a:endParaRPr>
          </a:p>
        </p:txBody>
      </p:sp>
      <p:sp>
        <p:nvSpPr>
          <p:cNvPr id="76810" name="文本框 22"/>
          <p:cNvSpPr txBox="1">
            <a:spLocks noChangeArrowheads="1"/>
          </p:cNvSpPr>
          <p:nvPr/>
        </p:nvSpPr>
        <p:spPr bwMode="auto">
          <a:xfrm>
            <a:off x="2144835" y="1877284"/>
            <a:ext cx="457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/>
              <a:t>设 </a:t>
            </a:r>
            <a:r>
              <a:rPr lang="en-US" altLang="zh-CN" sz="2400" b="1" i="1" dirty="0"/>
              <a:t>A</a:t>
            </a:r>
            <a:r>
              <a:rPr lang="zh-CN" altLang="en-US" sz="2400" i="1" dirty="0"/>
              <a:t> </a:t>
            </a:r>
            <a:r>
              <a:rPr lang="zh-CN" altLang="en-US" sz="2400" dirty="0"/>
              <a:t>是</a:t>
            </a:r>
            <a:r>
              <a:rPr lang="zh-CN" altLang="en-US" sz="2400" dirty="0">
                <a:solidFill>
                  <a:srgbClr val="FF0000"/>
                </a:solidFill>
              </a:rPr>
              <a:t>对称正定矩阵</a:t>
            </a:r>
            <a:r>
              <a:rPr lang="zh-CN" altLang="en-US" sz="2400" dirty="0"/>
              <a:t>。</a:t>
            </a:r>
          </a:p>
        </p:txBody>
      </p:sp>
      <p:sp>
        <p:nvSpPr>
          <p:cNvPr id="22" name="Rectangle 467"/>
          <p:cNvSpPr>
            <a:spLocks noChangeArrowheads="1"/>
          </p:cNvSpPr>
          <p:nvPr/>
        </p:nvSpPr>
        <p:spPr bwMode="auto">
          <a:xfrm>
            <a:off x="1948882" y="2467936"/>
            <a:ext cx="8064500" cy="2374900"/>
          </a:xfrm>
          <a:prstGeom prst="rect">
            <a:avLst/>
          </a:prstGeom>
          <a:noFill/>
          <a:ln w="28575" algn="ctr">
            <a:solidFill>
              <a:srgbClr val="00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3" name="Rectangle 471"/>
          <p:cNvSpPr>
            <a:spLocks noChangeArrowheads="1"/>
          </p:cNvSpPr>
          <p:nvPr/>
        </p:nvSpPr>
        <p:spPr bwMode="auto">
          <a:xfrm>
            <a:off x="2027483" y="2554825"/>
            <a:ext cx="330571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解线性方程组 </a:t>
            </a:r>
            <a:r>
              <a:rPr lang="en-US" altLang="zh-CN" i="1" dirty="0">
                <a:solidFill>
                  <a:srgbClr val="3333FF"/>
                </a:solidFill>
                <a:ea typeface="黑体" panose="02010609060101010101" pitchFamily="49" charset="-122"/>
              </a:rPr>
              <a:t>Ax = b</a:t>
            </a:r>
            <a:r>
              <a:rPr lang="en-US" altLang="zh-CN" sz="2400" dirty="0"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4" name="Rectangle 472"/>
          <p:cNvSpPr>
            <a:spLocks noChangeArrowheads="1"/>
          </p:cNvSpPr>
          <p:nvPr/>
        </p:nvSpPr>
        <p:spPr bwMode="auto">
          <a:xfrm>
            <a:off x="5628704" y="3921193"/>
            <a:ext cx="437331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求 </a:t>
            </a:r>
            <a:r>
              <a:rPr lang="en-US" altLang="zh-CN" i="1" dirty="0">
                <a:solidFill>
                  <a:srgbClr val="3333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H</a:t>
            </a:r>
            <a:r>
              <a:rPr lang="en-US" altLang="zh-CN" dirty="0">
                <a:solidFill>
                  <a:srgbClr val="3333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(</a:t>
            </a:r>
            <a:r>
              <a:rPr lang="en-US" altLang="zh-CN" i="1" dirty="0">
                <a:solidFill>
                  <a:srgbClr val="3333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x</a:t>
            </a:r>
            <a:r>
              <a:rPr lang="en-US" altLang="zh-CN" dirty="0">
                <a:solidFill>
                  <a:srgbClr val="3333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)</a:t>
            </a:r>
            <a:r>
              <a:rPr lang="en-US" altLang="zh-CN" sz="2400" dirty="0">
                <a:ea typeface="黑体" panose="02010609060101010101" pitchFamily="49" charset="-122"/>
              </a:rPr>
              <a:t> </a:t>
            </a:r>
            <a:r>
              <a:rPr lang="zh-CN" altLang="en-US" sz="2400" dirty="0">
                <a:ea typeface="黑体" panose="02010609060101010101" pitchFamily="49" charset="-122"/>
              </a:rPr>
              <a:t>的最小值点</a:t>
            </a:r>
            <a:r>
              <a:rPr lang="en-US" altLang="zh-CN" sz="2400" dirty="0">
                <a:ea typeface="黑体" panose="02010609060101010101" pitchFamily="49" charset="-122"/>
              </a:rPr>
              <a:t>(</a:t>
            </a:r>
            <a:r>
              <a:rPr lang="zh-CN" altLang="en-US" sz="2400" dirty="0">
                <a:ea typeface="黑体" panose="02010609060101010101" pitchFamily="49" charset="-122"/>
              </a:rPr>
              <a:t>极小值点</a:t>
            </a:r>
            <a:r>
              <a:rPr lang="en-US" altLang="zh-CN" sz="2400" dirty="0"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25" name="Freeform 473"/>
          <p:cNvSpPr>
            <a:spLocks/>
          </p:cNvSpPr>
          <p:nvPr/>
        </p:nvSpPr>
        <p:spPr bwMode="auto">
          <a:xfrm rot="16200000">
            <a:off x="5806526" y="2566730"/>
            <a:ext cx="1223962" cy="1295400"/>
          </a:xfrm>
          <a:custGeom>
            <a:avLst/>
            <a:gdLst>
              <a:gd name="T0" fmla="*/ 0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0 h 21600"/>
              <a:gd name="T14" fmla="*/ 2147483646 w 21600"/>
              <a:gd name="T15" fmla="*/ 2147483646 h 21600"/>
              <a:gd name="T16" fmla="*/ 2147483646 w 21600"/>
              <a:gd name="T17" fmla="*/ 2147483646 h 21600"/>
              <a:gd name="T18" fmla="*/ 2147483646 w 21600"/>
              <a:gd name="T19" fmla="*/ 2147483646 h 21600"/>
              <a:gd name="T20" fmla="*/ 2147483646 w 21600"/>
              <a:gd name="T21" fmla="*/ 2147483646 h 21600"/>
              <a:gd name="T22" fmla="*/ 2147483646 w 21600"/>
              <a:gd name="T23" fmla="*/ 2147483646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1600" h="21600">
                <a:moveTo>
                  <a:pt x="0" y="16473"/>
                </a:moveTo>
                <a:lnTo>
                  <a:pt x="5452" y="11346"/>
                </a:lnTo>
                <a:lnTo>
                  <a:pt x="5452" y="14400"/>
                </a:lnTo>
                <a:lnTo>
                  <a:pt x="14400" y="14400"/>
                </a:lnTo>
                <a:lnTo>
                  <a:pt x="14400" y="5452"/>
                </a:lnTo>
                <a:lnTo>
                  <a:pt x="11346" y="5452"/>
                </a:lnTo>
                <a:lnTo>
                  <a:pt x="16473" y="0"/>
                </a:lnTo>
                <a:lnTo>
                  <a:pt x="21600" y="5452"/>
                </a:lnTo>
                <a:lnTo>
                  <a:pt x="18545" y="5452"/>
                </a:lnTo>
                <a:lnTo>
                  <a:pt x="18545" y="18545"/>
                </a:lnTo>
                <a:lnTo>
                  <a:pt x="5452" y="18545"/>
                </a:lnTo>
                <a:lnTo>
                  <a:pt x="5452" y="21600"/>
                </a:lnTo>
                <a:lnTo>
                  <a:pt x="0" y="16473"/>
                </a:lnTo>
                <a:close/>
              </a:path>
            </a:pathLst>
          </a:custGeom>
          <a:solidFill>
            <a:srgbClr val="BBE0E3"/>
          </a:solidFill>
          <a:ln w="9525" cap="flat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2163193" y="3810266"/>
                <a:ext cx="3398879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93" y="3810266"/>
                <a:ext cx="3398879" cy="806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283783" y="5263566"/>
                <a:ext cx="32627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Ax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783" y="5263566"/>
                <a:ext cx="326275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7438796" y="5203486"/>
                <a:ext cx="3728906" cy="2185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矩阵求导公式：</a:t>
                </a:r>
                <a:endParaRPr lang="en-US" altLang="zh-CN" dirty="0"/>
              </a:p>
              <a:p>
                <a:r>
                  <a:rPr lang="zh-CN" altLang="zh-CN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公式1：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  <a:latin typeface="Verdana" panose="020B0604030504040204" pitchFamily="34" charset="0"/>
                    <a:ea typeface="MathJax_Main-bold"/>
                  </a:rPr>
                  <a:t>   x</a:t>
                </a:r>
                <a:r>
                  <a:rPr lang="zh-CN" altLang="zh-CN" dirty="0">
                    <a:solidFill>
                      <a:srgbClr val="000000"/>
                    </a:solidFill>
                    <a:latin typeface="Verdana" panose="020B0604030504040204" pitchFamily="34" charset="0"/>
                    <a:ea typeface="STIXGeneral"/>
                  </a:rPr>
                  <a:t>为向量</a:t>
                </a:r>
                <a:endParaRPr lang="en-US" altLang="zh-CN" dirty="0">
                  <a:solidFill>
                    <a:srgbClr val="000000"/>
                  </a:solidFill>
                  <a:latin typeface="Verdana" panose="020B0604030504040204" pitchFamily="34" charset="0"/>
                  <a:ea typeface="STIXGeneral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Verdana" panose="020B0604030504040204" pitchFamily="34" charset="0"/>
                    <a:ea typeface="STIXGeneral"/>
                  </a:rPr>
                  <a:t>参考书： 张贤达：矩阵分析与应用</a:t>
                </a:r>
                <a:endParaRPr lang="en-US" altLang="zh-CN" dirty="0">
                  <a:solidFill>
                    <a:srgbClr val="000000"/>
                  </a:solidFill>
                  <a:latin typeface="Verdana" panose="020B0604030504040204" pitchFamily="34" charset="0"/>
                  <a:ea typeface="STIXGeneral"/>
                </a:endParaRPr>
              </a:p>
              <a:p>
                <a:endParaRPr lang="en-US" altLang="zh-CN" dirty="0">
                  <a:solidFill>
                    <a:srgbClr val="000000"/>
                  </a:solidFill>
                  <a:latin typeface="Verdana" panose="020B0604030504040204" pitchFamily="34" charset="0"/>
                  <a:ea typeface="STIXGeneral"/>
                </a:endParaRPr>
              </a:p>
              <a:p>
                <a:endParaRPr lang="en-US" altLang="zh-CN" dirty="0">
                  <a:solidFill>
                    <a:srgbClr val="000000"/>
                  </a:solidFill>
                  <a:latin typeface="Verdana" panose="020B0604030504040204" pitchFamily="34" charset="0"/>
                  <a:ea typeface="STIXGeneral"/>
                </a:endParaRPr>
              </a:p>
              <a:p>
                <a:endParaRPr lang="en-US" altLang="zh-CN" dirty="0">
                  <a:solidFill>
                    <a:srgbClr val="000000"/>
                  </a:solidFill>
                  <a:latin typeface="Verdana" panose="020B0604030504040204" pitchFamily="34" charset="0"/>
                  <a:ea typeface="STIXGeneral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96" y="5203486"/>
                <a:ext cx="3728906" cy="2185214"/>
              </a:xfrm>
              <a:prstGeom prst="rect">
                <a:avLst/>
              </a:prstGeom>
              <a:blipFill>
                <a:blip r:embed="rId5"/>
                <a:stretch>
                  <a:fillRect l="-1307" t="-1676" r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24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 nodeType="clickPar">
                      <p:stCondLst>
                        <p:cond delay="indefinite"/>
                      </p:stCondLst>
                      <p:childTnLst>
                        <p:par>
                          <p:cTn id="6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withEffect">
                                  <p:childTnLst>
                                    <p:set>
                                      <p:cBhvr additive="base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base"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base"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childTnLst>
                                    <p:set>
                                      <p:cBhvr additive="base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base"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9627373"/>
              </p:ext>
            </p:extLst>
          </p:nvPr>
        </p:nvGraphicFramePr>
        <p:xfrm>
          <a:off x="1464286" y="2575780"/>
          <a:ext cx="6372225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4" r:id="rId3" imgW="3960998" imgH="393846" progId="Equation.3">
                  <p:embed/>
                </p:oleObj>
              </mc:Choice>
              <mc:Fallback>
                <p:oleObj r:id="rId3" imgW="3960998" imgH="393846" progId="Equation.3">
                  <p:embed/>
                  <p:pic>
                    <p:nvPicPr>
                      <p:cNvPr id="71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4286" y="2575780"/>
                        <a:ext cx="6372225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099495"/>
              </p:ext>
            </p:extLst>
          </p:nvPr>
        </p:nvGraphicFramePr>
        <p:xfrm>
          <a:off x="1511911" y="1683605"/>
          <a:ext cx="741997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5" r:id="rId5" imgW="4468778" imgH="393846" progId="Equation.3">
                  <p:embed/>
                </p:oleObj>
              </mc:Choice>
              <mc:Fallback>
                <p:oleObj r:id="rId5" imgW="4468778" imgH="393846" progId="Equation.3">
                  <p:embed/>
                  <p:pic>
                    <p:nvPicPr>
                      <p:cNvPr id="717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911" y="1683605"/>
                        <a:ext cx="7419975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675824"/>
              </p:ext>
            </p:extLst>
          </p:nvPr>
        </p:nvGraphicFramePr>
        <p:xfrm>
          <a:off x="1491273" y="3413980"/>
          <a:ext cx="6596063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6" r:id="rId7" imgW="3911917" imgH="609917" progId="Equation.3">
                  <p:embed/>
                </p:oleObj>
              </mc:Choice>
              <mc:Fallback>
                <p:oleObj r:id="rId7" imgW="3911917" imgH="609917" progId="Equation.3">
                  <p:embed/>
                  <p:pic>
                    <p:nvPicPr>
                      <p:cNvPr id="717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1273" y="3413980"/>
                        <a:ext cx="6596063" cy="1027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243227"/>
              </p:ext>
            </p:extLst>
          </p:nvPr>
        </p:nvGraphicFramePr>
        <p:xfrm>
          <a:off x="1761148" y="4326792"/>
          <a:ext cx="6126163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7" r:id="rId9" imgW="2196464" imgH="393846" progId="Equation.3">
                  <p:embed/>
                </p:oleObj>
              </mc:Choice>
              <mc:Fallback>
                <p:oleObj r:id="rId9" imgW="2196464" imgH="393846" progId="Equation.3">
                  <p:embed/>
                  <p:pic>
                    <p:nvPicPr>
                      <p:cNvPr id="717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1148" y="4326792"/>
                        <a:ext cx="6126163" cy="1096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4563086" y="2383692"/>
            <a:ext cx="485775" cy="290513"/>
          </a:xfrm>
          <a:prstGeom prst="downArrow">
            <a:avLst>
              <a:gd name="adj1" fmla="val 50000"/>
              <a:gd name="adj2" fmla="val 25000"/>
            </a:avLst>
          </a:prstGeom>
          <a:noFill/>
          <a:ln w="38100" cmpd="sng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>
            <a:off x="4563086" y="3201255"/>
            <a:ext cx="485775" cy="290512"/>
          </a:xfrm>
          <a:prstGeom prst="downArrow">
            <a:avLst>
              <a:gd name="adj1" fmla="val 50000"/>
              <a:gd name="adj2" fmla="val 25000"/>
            </a:avLst>
          </a:prstGeom>
          <a:noFill/>
          <a:ln w="38100" cmpd="sng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4563086" y="4179155"/>
            <a:ext cx="485775" cy="290512"/>
          </a:xfrm>
          <a:prstGeom prst="downArrow">
            <a:avLst>
              <a:gd name="adj1" fmla="val 50000"/>
              <a:gd name="adj2" fmla="val 25000"/>
            </a:avLst>
          </a:prstGeom>
          <a:noFill/>
          <a:ln w="38100" cmpd="sng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1705586" y="1243867"/>
            <a:ext cx="3824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</a:rPr>
              <a:t>一般函数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f(x)</a:t>
            </a:r>
            <a:r>
              <a:rPr lang="zh-CN" altLang="en-US" sz="2400">
                <a:latin typeface="宋体" panose="02010600030101010101" pitchFamily="2" charset="-122"/>
              </a:rPr>
              <a:t>的</a:t>
            </a:r>
            <a:r>
              <a:rPr lang="zh-CN" altLang="en-US" sz="2400">
                <a:ea typeface="楷体_GB2312" pitchFamily="49" charset="-122"/>
              </a:rPr>
              <a:t>Taylor</a:t>
            </a:r>
            <a:r>
              <a:rPr lang="zh-CN" altLang="en-US" sz="2400"/>
              <a:t>展开</a:t>
            </a:r>
            <a:endParaRPr lang="ja-JP" altLang="en-US" sz="2400"/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2040548" y="5380892"/>
            <a:ext cx="5975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400">
                <a:latin typeface="宋体" panose="02010600030101010101" pitchFamily="2" charset="-122"/>
              </a:rPr>
              <a:t>一般函数</a:t>
            </a:r>
            <a:r>
              <a:rPr lang="zh-CN" altLang="zh-CN" sz="2400">
                <a:latin typeface="楷体_GB2312" pitchFamily="49" charset="-122"/>
                <a:ea typeface="楷体_GB2312" pitchFamily="49" charset="-122"/>
              </a:rPr>
              <a:t>f(x)</a:t>
            </a:r>
            <a:r>
              <a:rPr lang="zh-CN" altLang="zh-CN" sz="2400">
                <a:latin typeface="宋体" panose="02010600030101010101" pitchFamily="2" charset="-122"/>
              </a:rPr>
              <a:t>可以表示成序列的二次型函数</a:t>
            </a:r>
            <a:endParaRPr lang="zh-CN" altLang="zh-CN" sz="2400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梯度下降法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推导方式</a:t>
            </a:r>
          </a:p>
        </p:txBody>
      </p:sp>
    </p:spTree>
    <p:extLst>
      <p:ext uri="{BB962C8B-B14F-4D97-AF65-F5344CB8AC3E}">
        <p14:creationId xmlns:p14="http://schemas.microsoft.com/office/powerpoint/2010/main" val="426972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Rectangle 490"/>
          <p:cNvSpPr>
            <a:spLocks noChangeArrowheads="1"/>
          </p:cNvSpPr>
          <p:nvPr/>
        </p:nvSpPr>
        <p:spPr bwMode="auto">
          <a:xfrm>
            <a:off x="1882776" y="1382713"/>
            <a:ext cx="75977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/>
              <a:t>从某个初始点        出发，沿</a:t>
            </a:r>
            <a:r>
              <a:rPr lang="en-US" altLang="zh-CN" sz="2400" i="1" dirty="0"/>
              <a:t>H</a:t>
            </a:r>
            <a:r>
              <a:rPr lang="en-US" altLang="zh-CN" sz="2400" dirty="0"/>
              <a:t>(</a:t>
            </a:r>
            <a:r>
              <a:rPr lang="en-US" altLang="zh-CN" sz="2400" i="1" dirty="0"/>
              <a:t>x</a:t>
            </a:r>
            <a:r>
              <a:rPr lang="en-US" altLang="zh-CN" sz="2400" dirty="0"/>
              <a:t>)</a:t>
            </a:r>
            <a:r>
              <a:rPr lang="zh-CN" altLang="en-US" sz="2400" dirty="0"/>
              <a:t>在        点处负梯度方向 </a:t>
            </a:r>
          </a:p>
        </p:txBody>
      </p:sp>
      <p:graphicFrame>
        <p:nvGraphicFramePr>
          <p:cNvPr id="2539" name="Object 491"/>
          <p:cNvGraphicFramePr>
            <a:graphicFrameLocks noChangeAspect="1"/>
          </p:cNvGraphicFramePr>
          <p:nvPr/>
        </p:nvGraphicFramePr>
        <p:xfrm>
          <a:off x="3857625" y="1335089"/>
          <a:ext cx="554038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3" name="Equation" r:id="rId3" imgW="4171950" imgH="3514725" progId="Equation.DSMT4">
                  <p:embed/>
                </p:oleObj>
              </mc:Choice>
              <mc:Fallback>
                <p:oleObj name="Equation" r:id="rId3" imgW="4171950" imgH="3514725" progId="Equation.DSMT4">
                  <p:embed/>
                  <p:pic>
                    <p:nvPicPr>
                      <p:cNvPr id="2539" name="Object 4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5" y="1335089"/>
                        <a:ext cx="554038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0" name="Object 492"/>
          <p:cNvGraphicFramePr>
            <a:graphicFrameLocks noGrp="1" noChangeAspect="1"/>
          </p:cNvGraphicFramePr>
          <p:nvPr>
            <p:ph idx="4294967295"/>
          </p:nvPr>
        </p:nvGraphicFramePr>
        <p:xfrm>
          <a:off x="6530975" y="1316039"/>
          <a:ext cx="55403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4" name="Equation" r:id="rId5" imgW="4171950" imgH="3514725" progId="Equation.DSMT4">
                  <p:embed/>
                </p:oleObj>
              </mc:Choice>
              <mc:Fallback>
                <p:oleObj name="Equation" r:id="rId5" imgW="4171950" imgH="3514725" progId="Equation.DSMT4">
                  <p:embed/>
                  <p:pic>
                    <p:nvPicPr>
                      <p:cNvPr id="2540" name="Object 4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0975" y="1316039"/>
                        <a:ext cx="55403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1" name="Object 493"/>
          <p:cNvGraphicFramePr>
            <a:graphicFrameLocks noChangeAspect="1"/>
          </p:cNvGraphicFramePr>
          <p:nvPr/>
        </p:nvGraphicFramePr>
        <p:xfrm>
          <a:off x="3575050" y="2065338"/>
          <a:ext cx="3960813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5" name="Equation" r:id="rId6" imgW="29622750" imgH="3952875" progId="Equation.DSMT4">
                  <p:embed/>
                </p:oleObj>
              </mc:Choice>
              <mc:Fallback>
                <p:oleObj name="Equation" r:id="rId6" imgW="29622750" imgH="3952875" progId="Equation.DSMT4">
                  <p:embed/>
                  <p:pic>
                    <p:nvPicPr>
                      <p:cNvPr id="2541" name="Object 4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2065338"/>
                        <a:ext cx="3960813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2" name="Rectangle 494"/>
          <p:cNvSpPr>
            <a:spLocks noChangeArrowheads="1"/>
          </p:cNvSpPr>
          <p:nvPr/>
        </p:nvSpPr>
        <p:spPr bwMode="auto">
          <a:xfrm>
            <a:off x="2424114" y="2908450"/>
            <a:ext cx="38266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/>
              <a:t>求得</a:t>
            </a:r>
            <a:r>
              <a:rPr lang="en-US" altLang="zh-CN" sz="2400" i="1"/>
              <a:t>H</a:t>
            </a:r>
            <a:r>
              <a:rPr lang="en-US" altLang="zh-CN" sz="2400"/>
              <a:t>(</a:t>
            </a:r>
            <a:r>
              <a:rPr lang="en-US" altLang="zh-CN" sz="2400" i="1"/>
              <a:t>x</a:t>
            </a:r>
            <a:r>
              <a:rPr lang="en-US" altLang="zh-CN" sz="2400"/>
              <a:t>) </a:t>
            </a:r>
            <a:r>
              <a:rPr lang="zh-CN" altLang="en-US" sz="2400"/>
              <a:t>的极小点       </a:t>
            </a:r>
            <a:r>
              <a:rPr lang="en-US" altLang="zh-CN" sz="2400"/>
              <a:t>,  </a:t>
            </a:r>
            <a:r>
              <a:rPr lang="zh-CN" altLang="en-US" sz="2400"/>
              <a:t>即 </a:t>
            </a:r>
          </a:p>
        </p:txBody>
      </p:sp>
      <p:graphicFrame>
        <p:nvGraphicFramePr>
          <p:cNvPr id="2543" name="Object 495"/>
          <p:cNvGraphicFramePr>
            <a:graphicFrameLocks noChangeAspect="1"/>
          </p:cNvGraphicFramePr>
          <p:nvPr/>
        </p:nvGraphicFramePr>
        <p:xfrm>
          <a:off x="5019675" y="2852739"/>
          <a:ext cx="54768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6" name="Equation" r:id="rId8" imgW="3952875" imgH="3514725" progId="Equation.DSMT4">
                  <p:embed/>
                </p:oleObj>
              </mc:Choice>
              <mc:Fallback>
                <p:oleObj name="Equation" r:id="rId8" imgW="3952875" imgH="3514725" progId="Equation.DSMT4">
                  <p:embed/>
                  <p:pic>
                    <p:nvPicPr>
                      <p:cNvPr id="2543" name="Object 4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9675" y="2852739"/>
                        <a:ext cx="54768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4" name="Object 496"/>
          <p:cNvGraphicFramePr>
            <a:graphicFrameLocks noChangeAspect="1"/>
          </p:cNvGraphicFramePr>
          <p:nvPr/>
        </p:nvGraphicFramePr>
        <p:xfrm>
          <a:off x="3863975" y="3644901"/>
          <a:ext cx="3976688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7" name="Equation" r:id="rId10" imgW="30499050" imgH="5705475" progId="Equation.DSMT4">
                  <p:embed/>
                </p:oleObj>
              </mc:Choice>
              <mc:Fallback>
                <p:oleObj name="Equation" r:id="rId10" imgW="30499050" imgH="5705475" progId="Equation.DSMT4">
                  <p:embed/>
                  <p:pic>
                    <p:nvPicPr>
                      <p:cNvPr id="2544" name="Object 4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5" y="3644901"/>
                        <a:ext cx="3976688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5" name="Rectangle 497"/>
          <p:cNvSpPr>
            <a:spLocks noChangeArrowheads="1"/>
          </p:cNvSpPr>
          <p:nvPr/>
        </p:nvSpPr>
        <p:spPr bwMode="auto">
          <a:xfrm>
            <a:off x="1992314" y="4402050"/>
            <a:ext cx="83534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/>
              <a:t>然后从       出发，重复上述过程得到       ，如此继续下去，得到序列          ，使得 </a:t>
            </a:r>
          </a:p>
        </p:txBody>
      </p:sp>
      <p:graphicFrame>
        <p:nvGraphicFramePr>
          <p:cNvPr id="2546" name="Object 498"/>
          <p:cNvGraphicFramePr>
            <a:graphicFrameLocks noChangeAspect="1"/>
          </p:cNvGraphicFramePr>
          <p:nvPr/>
        </p:nvGraphicFramePr>
        <p:xfrm>
          <a:off x="3071813" y="4529138"/>
          <a:ext cx="500062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8" name="Equation" r:id="rId12" imgW="3952875" imgH="3514725" progId="Equation.DSMT4">
                  <p:embed/>
                </p:oleObj>
              </mc:Choice>
              <mc:Fallback>
                <p:oleObj name="Equation" r:id="rId12" imgW="3952875" imgH="3514725" progId="Equation.DSMT4">
                  <p:embed/>
                  <p:pic>
                    <p:nvPicPr>
                      <p:cNvPr id="2546" name="Object 4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4529138"/>
                        <a:ext cx="500062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7" name="Object 499"/>
          <p:cNvGraphicFramePr>
            <a:graphicFrameLocks noChangeAspect="1"/>
          </p:cNvGraphicFramePr>
          <p:nvPr/>
        </p:nvGraphicFramePr>
        <p:xfrm>
          <a:off x="6867525" y="4457700"/>
          <a:ext cx="5286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99" name="Equation" r:id="rId14" imgW="4171950" imgH="3952875" progId="Equation.DSMT4">
                  <p:embed/>
                </p:oleObj>
              </mc:Choice>
              <mc:Fallback>
                <p:oleObj name="Equation" r:id="rId14" imgW="4171950" imgH="3952875" progId="Equation.DSMT4">
                  <p:embed/>
                  <p:pic>
                    <p:nvPicPr>
                      <p:cNvPr id="2547" name="Object 4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7525" y="4457700"/>
                        <a:ext cx="528638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8" name="Object 500"/>
          <p:cNvGraphicFramePr>
            <a:graphicFrameLocks noChangeAspect="1"/>
          </p:cNvGraphicFramePr>
          <p:nvPr/>
        </p:nvGraphicFramePr>
        <p:xfrm>
          <a:off x="2944814" y="5108575"/>
          <a:ext cx="7524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00" name="Equation" r:id="rId16" imgW="5924550" imgH="3952875" progId="Equation.DSMT4">
                  <p:embed/>
                </p:oleObj>
              </mc:Choice>
              <mc:Fallback>
                <p:oleObj name="Equation" r:id="rId16" imgW="5924550" imgH="3952875" progId="Equation.DSMT4">
                  <p:embed/>
                  <p:pic>
                    <p:nvPicPr>
                      <p:cNvPr id="2548" name="Object 5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814" y="5108575"/>
                        <a:ext cx="7524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" name="Object 501"/>
          <p:cNvGraphicFramePr>
            <a:graphicFrameLocks noChangeAspect="1"/>
          </p:cNvGraphicFramePr>
          <p:nvPr/>
        </p:nvGraphicFramePr>
        <p:xfrm>
          <a:off x="4646614" y="5780089"/>
          <a:ext cx="257492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01" name="Equation" r:id="rId18" imgW="20183475" imgH="3952875" progId="Equation.DSMT4">
                  <p:embed/>
                </p:oleObj>
              </mc:Choice>
              <mc:Fallback>
                <p:oleObj name="Equation" r:id="rId18" imgW="20183475" imgH="3952875" progId="Equation.DSMT4">
                  <p:embed/>
                  <p:pic>
                    <p:nvPicPr>
                      <p:cNvPr id="2549" name="Object 5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6614" y="5780089"/>
                        <a:ext cx="2574925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8" name="Rectangle 502"/>
          <p:cNvSpPr>
            <a:spLocks noChangeArrowheads="1"/>
          </p:cNvSpPr>
          <p:nvPr/>
        </p:nvSpPr>
        <p:spPr bwMode="auto">
          <a:xfrm>
            <a:off x="1159670" y="496740"/>
            <a:ext cx="4322762" cy="523875"/>
          </a:xfrm>
          <a:prstGeom prst="rect">
            <a:avLst/>
          </a:prstGeom>
          <a:noFill/>
          <a:ln w="28575" algn="ctr">
            <a:solidFill>
              <a:srgbClr val="00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ea typeface="黑体" panose="02010609060101010101" pitchFamily="49" charset="-122"/>
              </a:rPr>
              <a:t>最速下降法解法总结</a:t>
            </a:r>
          </a:p>
        </p:txBody>
      </p:sp>
    </p:spTree>
    <p:extLst>
      <p:ext uri="{BB962C8B-B14F-4D97-AF65-F5344CB8AC3E}">
        <p14:creationId xmlns:p14="http://schemas.microsoft.com/office/powerpoint/2010/main" val="233433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childTnLst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childTnLst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childTnLst>
                                    <p:set>
                                      <p:cBhvr additive="base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childTnLst>
                                    <p:set>
                                      <p:cBhvr additive="base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childTnLst>
                                    <p:set>
                                      <p:cBhvr additive="base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childTnLst>
                                    <p:set>
                                      <p:cBhvr additive="base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childTnLst>
                                    <p:set>
                                      <p:cBhvr additive="base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childTnLst>
                                    <p:set>
                                      <p:cBhvr additive="base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childTnLst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childTnLst>
                                    <p:set>
                                      <p:cBhvr additive="base"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8" grpId="0" animBg="1"/>
      <p:bldP spid="2542" grpId="0" animBg="1"/>
      <p:bldP spid="25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8456"/>
            <a:ext cx="10515600" cy="568234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迭代算法的概念回顾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一般迭代算法</a:t>
            </a:r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2073167" y="1994337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集合</a:t>
            </a:r>
            <a:r>
              <a:rPr lang="en-US" altLang="zh-CN" sz="2400" b="1" dirty="0">
                <a:latin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</a:rPr>
              <a:t>上的迭代算法</a:t>
            </a:r>
            <a:r>
              <a:rPr lang="en-US" altLang="zh-CN" sz="2400" b="1" dirty="0">
                <a:latin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</a:rPr>
              <a:t>：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996967" y="2527737"/>
            <a:ext cx="2120900" cy="457200"/>
            <a:chOff x="2438400" y="2286000"/>
            <a:chExt cx="2120900" cy="457200"/>
          </a:xfrm>
        </p:grpSpPr>
        <p:sp>
          <p:nvSpPr>
            <p:cNvPr id="4101" name="Text Box 5"/>
            <p:cNvSpPr txBox="1">
              <a:spLocks noChangeArrowheads="1"/>
            </p:cNvSpPr>
            <p:nvPr/>
          </p:nvSpPr>
          <p:spPr bwMode="auto">
            <a:xfrm>
              <a:off x="2438400" y="2286000"/>
              <a:ext cx="2057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1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）初始点</a:t>
              </a:r>
            </a:p>
          </p:txBody>
        </p:sp>
        <p:graphicFrame>
          <p:nvGraphicFramePr>
            <p:cNvPr id="410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3366515"/>
                </p:ext>
              </p:extLst>
            </p:nvPr>
          </p:nvGraphicFramePr>
          <p:xfrm>
            <a:off x="4267200" y="2362200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925" r:id="rId3" imgW="292164" imgH="304853" progId="">
                    <p:embed/>
                  </p:oleObj>
                </mc:Choice>
                <mc:Fallback>
                  <p:oleObj r:id="rId3" imgW="292164" imgH="30485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7200" y="2362200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"/>
          <p:cNvGrpSpPr/>
          <p:nvPr/>
        </p:nvGrpSpPr>
        <p:grpSpPr>
          <a:xfrm>
            <a:off x="1996967" y="2984937"/>
            <a:ext cx="6934200" cy="457200"/>
            <a:chOff x="2438400" y="2743200"/>
            <a:chExt cx="6934200" cy="457200"/>
          </a:xfrm>
        </p:grpSpPr>
        <p:sp>
          <p:nvSpPr>
            <p:cNvPr id="4104" name="Text Box 8"/>
            <p:cNvSpPr txBox="1">
              <a:spLocks noChangeArrowheads="1"/>
            </p:cNvSpPr>
            <p:nvPr/>
          </p:nvSpPr>
          <p:spPr bwMode="auto">
            <a:xfrm>
              <a:off x="2438400" y="2743200"/>
              <a:ext cx="5867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2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）按照某种规则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A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产生下一个迭代点</a:t>
              </a:r>
            </a:p>
          </p:txBody>
        </p:sp>
        <p:graphicFrame>
          <p:nvGraphicFramePr>
            <p:cNvPr id="4105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8999693"/>
                </p:ext>
              </p:extLst>
            </p:nvPr>
          </p:nvGraphicFramePr>
          <p:xfrm>
            <a:off x="7924800" y="2819400"/>
            <a:ext cx="14478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926" name="公式" r:id="rId5" imgW="1446861" imgH="355609" progId="Equation.3">
                    <p:embed/>
                  </p:oleObj>
                </mc:Choice>
                <mc:Fallback>
                  <p:oleObj name="公式" r:id="rId5" imgW="1446861" imgH="35560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24800" y="2819400"/>
                          <a:ext cx="1447800" cy="35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组合 5"/>
          <p:cNvGrpSpPr/>
          <p:nvPr/>
        </p:nvGrpSpPr>
        <p:grpSpPr>
          <a:xfrm>
            <a:off x="2073167" y="3594537"/>
            <a:ext cx="7772400" cy="487362"/>
            <a:chOff x="2514600" y="3352800"/>
            <a:chExt cx="7772400" cy="487362"/>
          </a:xfrm>
        </p:grpSpPr>
        <p:graphicFrame>
          <p:nvGraphicFramePr>
            <p:cNvPr id="4110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55698602"/>
                </p:ext>
              </p:extLst>
            </p:nvPr>
          </p:nvGraphicFramePr>
          <p:xfrm>
            <a:off x="7162800" y="3429000"/>
            <a:ext cx="2794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927" r:id="rId7" imgW="279475" imgH="304853" progId="">
                    <p:embed/>
                  </p:oleObj>
                </mc:Choice>
                <mc:Fallback>
                  <p:oleObj r:id="rId7" imgW="279475" imgH="30485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2800" y="3429000"/>
                          <a:ext cx="2794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" name="组合 4"/>
            <p:cNvGrpSpPr/>
            <p:nvPr/>
          </p:nvGrpSpPr>
          <p:grpSpPr>
            <a:xfrm>
              <a:off x="2514600" y="3352800"/>
              <a:ext cx="7772400" cy="487362"/>
              <a:chOff x="2514600" y="3352800"/>
              <a:chExt cx="7772400" cy="487362"/>
            </a:xfrm>
          </p:grpSpPr>
          <p:sp>
            <p:nvSpPr>
              <p:cNvPr id="4107" name="Text Box 11"/>
              <p:cNvSpPr txBox="1">
                <a:spLocks noChangeArrowheads="1"/>
              </p:cNvSpPr>
              <p:nvPr/>
            </p:nvSpPr>
            <p:spPr bwMode="auto">
              <a:xfrm>
                <a:off x="2514600" y="3352800"/>
                <a:ext cx="26670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latin typeface="Times New Roman" panose="02020603050405020304" pitchFamily="18" charset="0"/>
                  </a:rPr>
                  <a:t>（</a:t>
                </a:r>
                <a:r>
                  <a:rPr lang="en-US" altLang="zh-CN" sz="2400" b="1" dirty="0" err="1">
                    <a:latin typeface="Times New Roman" panose="02020603050405020304" pitchFamily="18" charset="0"/>
                  </a:rPr>
                  <a:t>i</a:t>
                </a:r>
                <a:r>
                  <a:rPr lang="zh-CN" altLang="en-US" sz="2400" b="1" dirty="0">
                    <a:latin typeface="Times New Roman" panose="02020603050405020304" pitchFamily="18" charset="0"/>
                  </a:rPr>
                  <a:t>）如果点列</a:t>
                </a:r>
              </a:p>
            </p:txBody>
          </p:sp>
          <p:graphicFrame>
            <p:nvGraphicFramePr>
              <p:cNvPr id="4108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26943"/>
                  </p:ext>
                </p:extLst>
              </p:nvPr>
            </p:nvGraphicFramePr>
            <p:xfrm>
              <a:off x="4648200" y="3352801"/>
              <a:ext cx="609600" cy="3968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928" r:id="rId9" imgW="545943" imgH="355609" progId="">
                      <p:embed/>
                    </p:oleObj>
                  </mc:Choice>
                  <mc:Fallback>
                    <p:oleObj r:id="rId9" imgW="545943" imgH="355609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48200" y="3352801"/>
                            <a:ext cx="609600" cy="3968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09" name="Text Box 13"/>
              <p:cNvSpPr txBox="1">
                <a:spLocks noChangeArrowheads="1"/>
              </p:cNvSpPr>
              <p:nvPr/>
            </p:nvSpPr>
            <p:spPr bwMode="auto">
              <a:xfrm>
                <a:off x="5156200" y="3382962"/>
                <a:ext cx="22860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latin typeface="Times New Roman" panose="02020603050405020304" pitchFamily="18" charset="0"/>
                  </a:rPr>
                  <a:t>收敛于最优解</a:t>
                </a:r>
              </a:p>
            </p:txBody>
          </p:sp>
          <p:sp>
            <p:nvSpPr>
              <p:cNvPr id="4111" name="Text Box 15"/>
              <p:cNvSpPr txBox="1">
                <a:spLocks noChangeArrowheads="1"/>
              </p:cNvSpPr>
              <p:nvPr/>
            </p:nvSpPr>
            <p:spPr bwMode="auto">
              <a:xfrm>
                <a:off x="7467600" y="3352800"/>
                <a:ext cx="28194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latin typeface="Times New Roman" panose="02020603050405020304" pitchFamily="18" charset="0"/>
                  </a:rPr>
                  <a:t>，则称算法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A</a:t>
                </a:r>
                <a:r>
                  <a:rPr lang="zh-CN" altLang="en-US" sz="2400" b="1" dirty="0">
                    <a:latin typeface="Times New Roman" panose="02020603050405020304" pitchFamily="18" charset="0"/>
                  </a:rPr>
                  <a:t>收敛。</a:t>
                </a: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2073167" y="4127937"/>
            <a:ext cx="8001000" cy="1143000"/>
            <a:chOff x="2514600" y="3886200"/>
            <a:chExt cx="8001000" cy="1143000"/>
          </a:xfrm>
        </p:grpSpPr>
        <p:sp>
          <p:nvSpPr>
            <p:cNvPr id="4112" name="Text Box 16"/>
            <p:cNvSpPr txBox="1">
              <a:spLocks noChangeArrowheads="1"/>
            </p:cNvSpPr>
            <p:nvPr/>
          </p:nvSpPr>
          <p:spPr bwMode="auto">
            <a:xfrm>
              <a:off x="2514600" y="3962400"/>
              <a:ext cx="1676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latin typeface="Times New Roman" panose="02020603050405020304" pitchFamily="18" charset="0"/>
                </a:rPr>
                <a:t>ii</a:t>
              </a:r>
              <a:r>
                <a:rPr lang="zh-CN" altLang="en-US" sz="2400" b="1">
                  <a:latin typeface="Times New Roman" panose="02020603050405020304" pitchFamily="18" charset="0"/>
                </a:rPr>
                <a:t>）如果</a:t>
              </a:r>
            </a:p>
          </p:txBody>
        </p:sp>
        <p:graphicFrame>
          <p:nvGraphicFramePr>
            <p:cNvPr id="4113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5132632"/>
                </p:ext>
              </p:extLst>
            </p:nvPr>
          </p:nvGraphicFramePr>
          <p:xfrm>
            <a:off x="4114800" y="3962400"/>
            <a:ext cx="3733800" cy="369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929" r:id="rId11" imgW="3591300" imgH="355609" progId="">
                    <p:embed/>
                  </p:oleObj>
                </mc:Choice>
                <mc:Fallback>
                  <p:oleObj r:id="rId11" imgW="3591300" imgH="35560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4800" y="3962400"/>
                          <a:ext cx="3733800" cy="369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4" name="Text Box 18"/>
            <p:cNvSpPr txBox="1">
              <a:spLocks noChangeArrowheads="1"/>
            </p:cNvSpPr>
            <p:nvPr/>
          </p:nvSpPr>
          <p:spPr bwMode="auto">
            <a:xfrm>
              <a:off x="8001000" y="3886200"/>
              <a:ext cx="2514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，则称算法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A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为</a:t>
              </a:r>
            </a:p>
          </p:txBody>
        </p:sp>
        <p:sp>
          <p:nvSpPr>
            <p:cNvPr id="4115" name="Text Box 19"/>
            <p:cNvSpPr txBox="1">
              <a:spLocks noChangeArrowheads="1"/>
            </p:cNvSpPr>
            <p:nvPr/>
          </p:nvSpPr>
          <p:spPr bwMode="auto">
            <a:xfrm>
              <a:off x="3276600" y="4572000"/>
              <a:ext cx="457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下降迭代算法。</a:t>
              </a:r>
            </a:p>
          </p:txBody>
        </p:sp>
      </p:grpSp>
      <p:sp>
        <p:nvSpPr>
          <p:cNvPr id="4116" name="Oval 20"/>
          <p:cNvSpPr>
            <a:spLocks noChangeArrowheads="1"/>
          </p:cNvSpPr>
          <p:nvPr/>
        </p:nvSpPr>
        <p:spPr bwMode="auto">
          <a:xfrm>
            <a:off x="5334000" y="5030513"/>
            <a:ext cx="4953000" cy="1295400"/>
          </a:xfrm>
          <a:prstGeom prst="ellipse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013450" y="5411513"/>
            <a:ext cx="463550" cy="685799"/>
            <a:chOff x="3270250" y="5486400"/>
            <a:chExt cx="463550" cy="685799"/>
          </a:xfrm>
        </p:grpSpPr>
        <p:sp>
          <p:nvSpPr>
            <p:cNvPr id="4117" name="Text Box 21"/>
            <p:cNvSpPr txBox="1">
              <a:spLocks noChangeArrowheads="1"/>
            </p:cNvSpPr>
            <p:nvPr/>
          </p:nvSpPr>
          <p:spPr bwMode="auto">
            <a:xfrm>
              <a:off x="3276600" y="5486400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4118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7300993"/>
                </p:ext>
              </p:extLst>
            </p:nvPr>
          </p:nvGraphicFramePr>
          <p:xfrm>
            <a:off x="3270250" y="5867399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930" r:id="rId13" imgW="292164" imgH="304853" progId="">
                    <p:embed/>
                  </p:oleObj>
                </mc:Choice>
                <mc:Fallback>
                  <p:oleObj r:id="rId13" imgW="292164" imgH="30485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0250" y="5867399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组合 8"/>
          <p:cNvGrpSpPr/>
          <p:nvPr/>
        </p:nvGrpSpPr>
        <p:grpSpPr>
          <a:xfrm>
            <a:off x="6248400" y="5106713"/>
            <a:ext cx="1295400" cy="609600"/>
            <a:chOff x="3505200" y="5181600"/>
            <a:chExt cx="1295400" cy="609600"/>
          </a:xfrm>
        </p:grpSpPr>
        <p:sp>
          <p:nvSpPr>
            <p:cNvPr id="4119" name="Line 23"/>
            <p:cNvSpPr>
              <a:spLocks noChangeShapeType="1"/>
            </p:cNvSpPr>
            <p:nvPr/>
          </p:nvSpPr>
          <p:spPr bwMode="auto">
            <a:xfrm flipV="1">
              <a:off x="3505200" y="5562600"/>
              <a:ext cx="762000" cy="22860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20" name="Text Box 24"/>
            <p:cNvSpPr txBox="1">
              <a:spLocks noChangeArrowheads="1"/>
            </p:cNvSpPr>
            <p:nvPr/>
          </p:nvSpPr>
          <p:spPr bwMode="auto">
            <a:xfrm>
              <a:off x="4267200" y="5257800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4121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0472370"/>
                </p:ext>
              </p:extLst>
            </p:nvPr>
          </p:nvGraphicFramePr>
          <p:xfrm>
            <a:off x="4114800" y="5181600"/>
            <a:ext cx="2794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931" r:id="rId15" imgW="279475" imgH="304853" progId="">
                    <p:embed/>
                  </p:oleObj>
                </mc:Choice>
                <mc:Fallback>
                  <p:oleObj r:id="rId15" imgW="279475" imgH="30485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4800" y="5181600"/>
                          <a:ext cx="2794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组合 9"/>
          <p:cNvGrpSpPr/>
          <p:nvPr/>
        </p:nvGrpSpPr>
        <p:grpSpPr>
          <a:xfrm>
            <a:off x="7162800" y="5182913"/>
            <a:ext cx="1752600" cy="838200"/>
            <a:chOff x="4419600" y="5257800"/>
            <a:chExt cx="1752600" cy="838200"/>
          </a:xfrm>
        </p:grpSpPr>
        <p:sp>
          <p:nvSpPr>
            <p:cNvPr id="4122" name="Line 26"/>
            <p:cNvSpPr>
              <a:spLocks noChangeShapeType="1"/>
            </p:cNvSpPr>
            <p:nvPr/>
          </p:nvSpPr>
          <p:spPr bwMode="auto">
            <a:xfrm>
              <a:off x="4419600" y="5562600"/>
              <a:ext cx="1371600" cy="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23" name="Text Box 27"/>
            <p:cNvSpPr txBox="1">
              <a:spLocks noChangeArrowheads="1"/>
            </p:cNvSpPr>
            <p:nvPr/>
          </p:nvSpPr>
          <p:spPr bwMode="auto">
            <a:xfrm>
              <a:off x="5791200" y="5257800"/>
              <a:ext cx="381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4124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1954318"/>
                </p:ext>
              </p:extLst>
            </p:nvPr>
          </p:nvGraphicFramePr>
          <p:xfrm>
            <a:off x="5867400" y="5524500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932" r:id="rId17" imgW="292164" imgH="304853" progId="">
                    <p:embed/>
                  </p:oleObj>
                </mc:Choice>
                <mc:Fallback>
                  <p:oleObj r:id="rId17" imgW="292164" imgH="30485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7400" y="5524500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25" name="Line 29"/>
            <p:cNvSpPr>
              <a:spLocks noChangeShapeType="1"/>
            </p:cNvSpPr>
            <p:nvPr/>
          </p:nvSpPr>
          <p:spPr bwMode="auto">
            <a:xfrm flipH="1">
              <a:off x="4876800" y="5638800"/>
              <a:ext cx="914400" cy="45720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</p:spTree>
    <p:extLst>
      <p:ext uri="{BB962C8B-B14F-4D97-AF65-F5344CB8AC3E}">
        <p14:creationId xmlns:p14="http://schemas.microsoft.com/office/powerpoint/2010/main" val="112892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build="p" autoUpdateAnimBg="0"/>
      <p:bldP spid="41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Rectangle 505"/>
          <p:cNvSpPr>
            <a:spLocks noGrp="1" noChangeArrowheads="1"/>
          </p:cNvSpPr>
          <p:nvPr>
            <p:ph type="title" idx="4294967295"/>
          </p:nvPr>
        </p:nvSpPr>
        <p:spPr>
          <a:xfrm>
            <a:off x="2125663" y="706439"/>
            <a:ext cx="5194300" cy="922337"/>
          </a:xfrm>
        </p:spPr>
        <p:txBody>
          <a:bodyPr/>
          <a:lstStyle/>
          <a:p>
            <a:pPr algn="l"/>
            <a:r>
              <a:rPr lang="zh-CN" altLang="en-US" sz="2800" b="1"/>
              <a:t>最速下降法的迭代格式：</a:t>
            </a:r>
          </a:p>
        </p:txBody>
      </p:sp>
      <p:graphicFrame>
        <p:nvGraphicFramePr>
          <p:cNvPr id="2554" name="Object 506"/>
          <p:cNvGraphicFramePr>
            <a:graphicFrameLocks noChangeAspect="1"/>
          </p:cNvGraphicFramePr>
          <p:nvPr/>
        </p:nvGraphicFramePr>
        <p:xfrm>
          <a:off x="2927351" y="2317750"/>
          <a:ext cx="3433763" cy="240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8" name="Equation" r:id="rId3" imgW="22602825" imgH="15801975" progId="Equation.DSMT4">
                  <p:embed/>
                </p:oleObj>
              </mc:Choice>
              <mc:Fallback>
                <p:oleObj name="Equation" r:id="rId3" imgW="22602825" imgH="15801975" progId="Equation.DSMT4">
                  <p:embed/>
                  <p:pic>
                    <p:nvPicPr>
                      <p:cNvPr id="2554" name="Object 5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1" y="2317750"/>
                        <a:ext cx="3433763" cy="240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55" name="Object 507"/>
          <p:cNvGraphicFramePr>
            <a:graphicFrameLocks noChangeAspect="1"/>
          </p:cNvGraphicFramePr>
          <p:nvPr/>
        </p:nvGraphicFramePr>
        <p:xfrm>
          <a:off x="6815138" y="3429000"/>
          <a:ext cx="2449512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" name="Equation" r:id="rId5" imgW="14039850" imgH="3514725" progId="Equation.DSMT4">
                  <p:embed/>
                </p:oleObj>
              </mc:Choice>
              <mc:Fallback>
                <p:oleObj name="Equation" r:id="rId5" imgW="14039850" imgH="3514725" progId="Equation.DSMT4">
                  <p:embed/>
                  <p:pic>
                    <p:nvPicPr>
                      <p:cNvPr id="2555" name="Object 5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5138" y="3429000"/>
                        <a:ext cx="2449512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34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366" y="1417733"/>
            <a:ext cx="8176969" cy="46714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690" y="466505"/>
            <a:ext cx="6477561" cy="7925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65239" y="577644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例：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解：</a:t>
            </a:r>
            <a:endParaRPr lang="en-US" altLang="zh-CN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4001729" y="64106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………….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762" y="6410632"/>
            <a:ext cx="1493649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6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510"/>
          <p:cNvSpPr>
            <a:spLocks noChangeArrowheads="1"/>
          </p:cNvSpPr>
          <p:nvPr/>
        </p:nvSpPr>
        <p:spPr bwMode="auto">
          <a:xfrm>
            <a:off x="2135188" y="1409829"/>
            <a:ext cx="8208963" cy="4967287"/>
          </a:xfrm>
          <a:prstGeom prst="rect">
            <a:avLst/>
          </a:prstGeom>
          <a:noFill/>
          <a:ln w="12700" algn="ctr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84995" name="Rectangle 511"/>
          <p:cNvSpPr>
            <a:spLocks noChangeArrowheads="1"/>
          </p:cNvSpPr>
          <p:nvPr/>
        </p:nvSpPr>
        <p:spPr bwMode="auto">
          <a:xfrm>
            <a:off x="1992314" y="739776"/>
            <a:ext cx="3444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ea typeface="黑体" panose="02010609060101010101" pitchFamily="49" charset="-122"/>
                <a:sym typeface="Wingdings 2" panose="05020102010507070707" pitchFamily="18" charset="2"/>
              </a:rPr>
              <a:t>算法 ：</a:t>
            </a:r>
            <a:r>
              <a:rPr lang="en-US" altLang="zh-CN" sz="2800">
                <a:solidFill>
                  <a:srgbClr val="0000FF"/>
                </a:solidFill>
                <a:ea typeface="黑体" panose="02010609060101010101" pitchFamily="49" charset="-122"/>
                <a:sym typeface="Wingdings 2" panose="05020102010507070707" pitchFamily="18" charset="2"/>
              </a:rPr>
              <a:t>(</a:t>
            </a:r>
            <a:r>
              <a:rPr lang="zh-CN" altLang="en-US" sz="2800">
                <a:solidFill>
                  <a:srgbClr val="3333FF"/>
                </a:solidFill>
                <a:ea typeface="黑体" panose="02010609060101010101" pitchFamily="49" charset="-122"/>
                <a:sym typeface="Wingdings 2" panose="05020102010507070707" pitchFamily="18" charset="2"/>
              </a:rPr>
              <a:t>最速下降法</a:t>
            </a:r>
            <a:r>
              <a:rPr lang="zh-CN" altLang="en-US" sz="2800">
                <a:solidFill>
                  <a:schemeClr val="hlink"/>
                </a:solidFill>
                <a:ea typeface="黑体" panose="02010609060101010101" pitchFamily="49" charset="-122"/>
                <a:sym typeface="Wingdings 2" panose="05020102010507070707" pitchFamily="18" charset="2"/>
              </a:rPr>
              <a:t> </a:t>
            </a:r>
            <a:r>
              <a:rPr lang="en-US" altLang="zh-CN" sz="2800">
                <a:solidFill>
                  <a:srgbClr val="0000FF"/>
                </a:solidFill>
                <a:ea typeface="黑体" panose="02010609060101010101" pitchFamily="49" charset="-122"/>
                <a:sym typeface="Wingdings 2" panose="05020102010507070707" pitchFamily="18" charset="2"/>
              </a:rPr>
              <a:t>)</a:t>
            </a:r>
          </a:p>
        </p:txBody>
      </p:sp>
      <p:sp>
        <p:nvSpPr>
          <p:cNvPr id="84996" name="Rectangle 512"/>
          <p:cNvSpPr>
            <a:spLocks noChangeArrowheads="1"/>
          </p:cNvSpPr>
          <p:nvPr/>
        </p:nvSpPr>
        <p:spPr bwMode="auto">
          <a:xfrm>
            <a:off x="2135188" y="1701801"/>
            <a:ext cx="74168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600">
                <a:ea typeface="黑体" panose="02010609060101010101" pitchFamily="49" charset="-122"/>
                <a:sym typeface="Wingdings 2" panose="05020102010507070707" pitchFamily="18" charset="2"/>
              </a:rPr>
              <a:t>(1) </a:t>
            </a:r>
            <a:r>
              <a:rPr lang="zh-CN" altLang="en-US" sz="2600">
                <a:ea typeface="黑体" panose="02010609060101010101" pitchFamily="49" charset="-122"/>
                <a:sym typeface="Wingdings 2" panose="05020102010507070707" pitchFamily="18" charset="2"/>
              </a:rPr>
              <a:t>任取 </a:t>
            </a:r>
            <a:r>
              <a:rPr lang="en-US" altLang="zh-CN" sz="2400" i="1">
                <a:solidFill>
                  <a:srgbClr val="3333FF"/>
                </a:solidFill>
                <a:ea typeface="黑体" panose="02010609060101010101" pitchFamily="49" charset="-122"/>
              </a:rPr>
              <a:t>x</a:t>
            </a:r>
            <a:r>
              <a:rPr lang="en-US" altLang="zh-CN" sz="2400" baseline="30000">
                <a:solidFill>
                  <a:srgbClr val="3333FF"/>
                </a:solidFill>
                <a:ea typeface="黑体" panose="02010609060101010101" pitchFamily="49" charset="-122"/>
              </a:rPr>
              <a:t>(0)</a:t>
            </a:r>
            <a:r>
              <a:rPr lang="en-US" altLang="zh-CN" sz="2400">
                <a:solidFill>
                  <a:srgbClr val="3333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R</a:t>
            </a:r>
            <a:r>
              <a:rPr lang="en-US" altLang="zh-CN" sz="2400" i="1" baseline="30000">
                <a:solidFill>
                  <a:srgbClr val="3333FF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n</a:t>
            </a:r>
            <a:r>
              <a:rPr lang="en-US" altLang="zh-CN" sz="2600">
                <a:ea typeface="黑体" panose="02010609060101010101" pitchFamily="49" charset="-122"/>
                <a:sym typeface="Wingdings 2" panose="05020102010507070707" pitchFamily="18" charset="2"/>
              </a:rPr>
              <a:t> </a:t>
            </a:r>
            <a:r>
              <a:rPr lang="zh-CN" altLang="en-US" sz="2600">
                <a:ea typeface="黑体" panose="02010609060101010101" pitchFamily="49" charset="-122"/>
                <a:sym typeface="Wingdings 2" panose="05020102010507070707" pitchFamily="18" charset="2"/>
              </a:rPr>
              <a:t>，计算 </a:t>
            </a:r>
            <a:r>
              <a:rPr lang="en-US" altLang="zh-CN" sz="2400" i="1">
                <a:solidFill>
                  <a:srgbClr val="3333FF"/>
                </a:solidFill>
                <a:ea typeface="黑体" panose="02010609060101010101" pitchFamily="49" charset="-122"/>
              </a:rPr>
              <a:t>r</a:t>
            </a:r>
            <a:r>
              <a:rPr lang="en-US" altLang="zh-CN" sz="2400" baseline="30000">
                <a:solidFill>
                  <a:srgbClr val="3333FF"/>
                </a:solidFill>
                <a:ea typeface="黑体" panose="02010609060101010101" pitchFamily="49" charset="-122"/>
              </a:rPr>
              <a:t>(0) </a:t>
            </a:r>
            <a:r>
              <a:rPr lang="en-US" altLang="zh-CN" sz="2400">
                <a:solidFill>
                  <a:srgbClr val="3333FF"/>
                </a:solidFill>
                <a:ea typeface="黑体" panose="02010609060101010101" pitchFamily="49" charset="-122"/>
              </a:rPr>
              <a:t>= </a:t>
            </a:r>
            <a:r>
              <a:rPr lang="en-US" altLang="zh-CN" sz="2400" i="1">
                <a:solidFill>
                  <a:srgbClr val="3333FF"/>
                </a:solidFill>
                <a:ea typeface="黑体" panose="02010609060101010101" pitchFamily="49" charset="-122"/>
              </a:rPr>
              <a:t>b</a:t>
            </a:r>
            <a:r>
              <a:rPr lang="en-US" altLang="zh-CN" sz="2400">
                <a:solidFill>
                  <a:srgbClr val="3333FF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400">
                <a:solidFill>
                  <a:srgbClr val="3333FF"/>
                </a:solidFill>
                <a:latin typeface="Courier New" panose="02070309020205020404" pitchFamily="49" charset="0"/>
                <a:ea typeface="黑体" panose="02010609060101010101" pitchFamily="49" charset="-122"/>
              </a:rPr>
              <a:t>-</a:t>
            </a:r>
            <a:r>
              <a:rPr lang="en-US" altLang="zh-CN" sz="2400">
                <a:solidFill>
                  <a:srgbClr val="3333FF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400" i="1">
                <a:solidFill>
                  <a:srgbClr val="3333FF"/>
                </a:solidFill>
                <a:ea typeface="黑体" panose="02010609060101010101" pitchFamily="49" charset="-122"/>
              </a:rPr>
              <a:t>Ax</a:t>
            </a:r>
            <a:r>
              <a:rPr lang="en-US" altLang="zh-CN" sz="2400" baseline="30000">
                <a:solidFill>
                  <a:srgbClr val="3333FF"/>
                </a:solidFill>
                <a:ea typeface="黑体" panose="02010609060101010101" pitchFamily="49" charset="-122"/>
              </a:rPr>
              <a:t>(0)</a:t>
            </a:r>
          </a:p>
        </p:txBody>
      </p:sp>
      <p:sp>
        <p:nvSpPr>
          <p:cNvPr id="84997" name="Rectangle 513"/>
          <p:cNvSpPr>
            <a:spLocks noChangeArrowheads="1"/>
          </p:cNvSpPr>
          <p:nvPr/>
        </p:nvSpPr>
        <p:spPr bwMode="auto">
          <a:xfrm>
            <a:off x="2135188" y="2278063"/>
            <a:ext cx="74168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600">
                <a:ea typeface="黑体" panose="02010609060101010101" pitchFamily="49" charset="-122"/>
                <a:sym typeface="Wingdings 2" panose="05020102010507070707" pitchFamily="18" charset="2"/>
              </a:rPr>
              <a:t>(2) </a:t>
            </a:r>
            <a:r>
              <a:rPr lang="zh-CN" altLang="en-US" sz="2600">
                <a:ea typeface="黑体" panose="02010609060101010101" pitchFamily="49" charset="-122"/>
                <a:sym typeface="Wingdings 2" panose="05020102010507070707" pitchFamily="18" charset="2"/>
              </a:rPr>
              <a:t>对 </a:t>
            </a:r>
            <a:r>
              <a:rPr lang="en-US" altLang="zh-CN" sz="2600" i="1">
                <a:solidFill>
                  <a:srgbClr val="3333FF"/>
                </a:solidFill>
                <a:ea typeface="黑体" panose="02010609060101010101" pitchFamily="49" charset="-122"/>
                <a:sym typeface="Wingdings 2" panose="05020102010507070707" pitchFamily="18" charset="2"/>
              </a:rPr>
              <a:t>k </a:t>
            </a:r>
            <a:r>
              <a:rPr lang="en-US" altLang="zh-CN" sz="2600">
                <a:solidFill>
                  <a:srgbClr val="3333FF"/>
                </a:solidFill>
                <a:ea typeface="黑体" panose="02010609060101010101" pitchFamily="49" charset="-122"/>
                <a:sym typeface="Wingdings 2" panose="05020102010507070707" pitchFamily="18" charset="2"/>
              </a:rPr>
              <a:t>= 0, 1, 2, ...</a:t>
            </a:r>
            <a:r>
              <a:rPr lang="en-US" altLang="zh-CN" sz="2600">
                <a:ea typeface="黑体" panose="02010609060101010101" pitchFamily="49" charset="-122"/>
                <a:sym typeface="Wingdings 2" panose="05020102010507070707" pitchFamily="18" charset="2"/>
              </a:rPr>
              <a:t> ,  </a:t>
            </a:r>
            <a:r>
              <a:rPr lang="zh-CN" altLang="en-US" sz="2600">
                <a:ea typeface="黑体" panose="02010609060101010101" pitchFamily="49" charset="-122"/>
                <a:sym typeface="Wingdings 2" panose="05020102010507070707" pitchFamily="18" charset="2"/>
              </a:rPr>
              <a:t>计算</a:t>
            </a:r>
          </a:p>
        </p:txBody>
      </p:sp>
      <p:graphicFrame>
        <p:nvGraphicFramePr>
          <p:cNvPr id="84998" name="Object 514"/>
          <p:cNvGraphicFramePr>
            <a:graphicFrameLocks noChangeAspect="1"/>
          </p:cNvGraphicFramePr>
          <p:nvPr/>
        </p:nvGraphicFramePr>
        <p:xfrm>
          <a:off x="3071814" y="2854325"/>
          <a:ext cx="358457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2" name="Equation" r:id="rId3" imgW="30937200" imgH="4829175" progId="Equation.DSMT4">
                  <p:embed/>
                </p:oleObj>
              </mc:Choice>
              <mc:Fallback>
                <p:oleObj name="Equation" r:id="rId3" imgW="30937200" imgH="4829175" progId="Equation.DSMT4">
                  <p:embed/>
                  <p:pic>
                    <p:nvPicPr>
                      <p:cNvPr id="84998" name="Object 5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4" y="2854325"/>
                        <a:ext cx="358457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9" name="Object 515"/>
          <p:cNvGraphicFramePr>
            <a:graphicFrameLocks noChangeAspect="1"/>
          </p:cNvGraphicFramePr>
          <p:nvPr/>
        </p:nvGraphicFramePr>
        <p:xfrm>
          <a:off x="3021014" y="3546475"/>
          <a:ext cx="31464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3" name="Equation" r:id="rId5" imgW="21726525" imgH="4171950" progId="Equation.DSMT4">
                  <p:embed/>
                </p:oleObj>
              </mc:Choice>
              <mc:Fallback>
                <p:oleObj name="Equation" r:id="rId5" imgW="21726525" imgH="4171950" progId="Equation.DSMT4">
                  <p:embed/>
                  <p:pic>
                    <p:nvPicPr>
                      <p:cNvPr id="84999" name="Object 5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1014" y="3546475"/>
                        <a:ext cx="31464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0" name="Object 516"/>
          <p:cNvGraphicFramePr>
            <a:graphicFrameLocks noChangeAspect="1"/>
          </p:cNvGraphicFramePr>
          <p:nvPr/>
        </p:nvGraphicFramePr>
        <p:xfrm>
          <a:off x="3000375" y="4265613"/>
          <a:ext cx="53403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4" name="Equation" r:id="rId7" imgW="36861750" imgH="4171950" progId="Equation.DSMT4">
                  <p:embed/>
                </p:oleObj>
              </mc:Choice>
              <mc:Fallback>
                <p:oleObj name="Equation" r:id="rId7" imgW="36861750" imgH="4171950" progId="Equation.DSMT4">
                  <p:embed/>
                  <p:pic>
                    <p:nvPicPr>
                      <p:cNvPr id="85000" name="Object 5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4265613"/>
                        <a:ext cx="534035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01" name="Rectangle 517"/>
          <p:cNvSpPr>
            <a:spLocks noChangeArrowheads="1"/>
          </p:cNvSpPr>
          <p:nvPr/>
        </p:nvSpPr>
        <p:spPr bwMode="auto">
          <a:xfrm>
            <a:off x="2855914" y="5502276"/>
            <a:ext cx="734377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600">
                <a:ea typeface="黑体" panose="02010609060101010101" pitchFamily="49" charset="-122"/>
                <a:sym typeface="Wingdings 2" panose="05020102010507070707" pitchFamily="18" charset="2"/>
              </a:rPr>
              <a:t>若                      ，则输出 </a:t>
            </a:r>
            <a:r>
              <a:rPr lang="en-US" altLang="zh-CN" sz="2400" i="1">
                <a:solidFill>
                  <a:srgbClr val="FF0000"/>
                </a:solidFill>
                <a:ea typeface="黑体" panose="02010609060101010101" pitchFamily="49" charset="-122"/>
              </a:rPr>
              <a:t>x* = x</a:t>
            </a:r>
            <a:r>
              <a:rPr lang="en-US" altLang="zh-CN" sz="2400" baseline="30000">
                <a:solidFill>
                  <a:srgbClr val="FF0000"/>
                </a:solidFill>
                <a:ea typeface="黑体" panose="02010609060101010101" pitchFamily="49" charset="-122"/>
              </a:rPr>
              <a:t>(</a:t>
            </a:r>
            <a:r>
              <a:rPr lang="en-US" altLang="zh-CN" sz="2400" i="1" baseline="30000">
                <a:solidFill>
                  <a:srgbClr val="FF0000"/>
                </a:solidFill>
                <a:ea typeface="黑体" panose="02010609060101010101" pitchFamily="49" charset="-122"/>
              </a:rPr>
              <a:t>k</a:t>
            </a:r>
            <a:r>
              <a:rPr lang="en-US" altLang="zh-CN" sz="2400" baseline="30000">
                <a:solidFill>
                  <a:srgbClr val="FF0000"/>
                </a:solidFill>
                <a:ea typeface="黑体" panose="02010609060101010101" pitchFamily="49" charset="-122"/>
              </a:rPr>
              <a:t>+1)</a:t>
            </a:r>
            <a:r>
              <a:rPr lang="en-US" altLang="zh-CN" sz="2600">
                <a:ea typeface="黑体" panose="02010609060101010101" pitchFamily="49" charset="-122"/>
                <a:sym typeface="Wingdings 2" panose="05020102010507070707" pitchFamily="18" charset="2"/>
              </a:rPr>
              <a:t> </a:t>
            </a:r>
            <a:r>
              <a:rPr lang="zh-CN" altLang="en-US" sz="2600">
                <a:ea typeface="黑体" panose="02010609060101010101" pitchFamily="49" charset="-122"/>
                <a:sym typeface="Wingdings 2" panose="05020102010507070707" pitchFamily="18" charset="2"/>
              </a:rPr>
              <a:t>，停止计算</a:t>
            </a:r>
          </a:p>
        </p:txBody>
      </p:sp>
      <p:graphicFrame>
        <p:nvGraphicFramePr>
          <p:cNvPr id="85002" name="Object 518"/>
          <p:cNvGraphicFramePr>
            <a:graphicFrameLocks noChangeAspect="1"/>
          </p:cNvGraphicFramePr>
          <p:nvPr/>
        </p:nvGraphicFramePr>
        <p:xfrm>
          <a:off x="3359151" y="5013325"/>
          <a:ext cx="1749425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5" name="Equation" r:id="rId9" imgW="12068175" imgH="9220200" progId="Equation.DSMT4">
                  <p:embed/>
                </p:oleObj>
              </mc:Choice>
              <mc:Fallback>
                <p:oleObj name="Equation" r:id="rId9" imgW="12068175" imgH="9220200" progId="Equation.DSMT4">
                  <p:embed/>
                  <p:pic>
                    <p:nvPicPr>
                      <p:cNvPr id="85002" name="Object 5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1" y="5013325"/>
                        <a:ext cx="1749425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7" name="Group 519"/>
          <p:cNvGrpSpPr>
            <a:grpSpLocks/>
          </p:cNvGrpSpPr>
          <p:nvPr/>
        </p:nvGrpSpPr>
        <p:grpSpPr bwMode="auto">
          <a:xfrm>
            <a:off x="3281364" y="2817813"/>
            <a:ext cx="6067425" cy="3529012"/>
            <a:chOff x="1020" y="1888"/>
            <a:chExt cx="3822" cy="2223"/>
          </a:xfrm>
        </p:grpSpPr>
        <p:sp>
          <p:nvSpPr>
            <p:cNvPr id="85004" name="Rectangle 520"/>
            <p:cNvSpPr>
              <a:spLocks noChangeArrowheads="1"/>
            </p:cNvSpPr>
            <p:nvPr/>
          </p:nvSpPr>
          <p:spPr bwMode="auto">
            <a:xfrm>
              <a:off x="1020" y="3249"/>
              <a:ext cx="1134" cy="862"/>
            </a:xfrm>
            <a:prstGeom prst="rect">
              <a:avLst/>
            </a:prstGeom>
            <a:noFill/>
            <a:ln w="19050" algn="ctr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85005" name="Line 521"/>
            <p:cNvSpPr>
              <a:spLocks noChangeShapeType="1"/>
            </p:cNvSpPr>
            <p:nvPr/>
          </p:nvSpPr>
          <p:spPr bwMode="auto">
            <a:xfrm flipV="1">
              <a:off x="2245" y="2115"/>
              <a:ext cx="1588" cy="1134"/>
            </a:xfrm>
            <a:prstGeom prst="line">
              <a:avLst/>
            </a:prstGeom>
            <a:noFill/>
            <a:ln w="19050" algn="ctr">
              <a:solidFill>
                <a:srgbClr val="009999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5006" name="Rectangle 522"/>
            <p:cNvSpPr>
              <a:spLocks noChangeArrowheads="1"/>
            </p:cNvSpPr>
            <p:nvPr/>
          </p:nvSpPr>
          <p:spPr bwMode="auto">
            <a:xfrm>
              <a:off x="3878" y="1888"/>
              <a:ext cx="964" cy="320"/>
            </a:xfrm>
            <a:prstGeom prst="rect">
              <a:avLst/>
            </a:prstGeom>
            <a:noFill/>
            <a:ln w="19050" algn="ctr">
              <a:solidFill>
                <a:srgbClr val="0099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600">
                  <a:solidFill>
                    <a:srgbClr val="FF0000"/>
                  </a:solidFill>
                  <a:ea typeface="黑体" panose="02010609060101010101" pitchFamily="49" charset="-122"/>
                  <a:sym typeface="Wingdings 2" panose="05020102010507070707" pitchFamily="18" charset="2"/>
                </a:rPr>
                <a:t>停机准则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779589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base">
                                        <p:cTn id="7" dur="500"/>
                                        <p:tgtEl>
                                          <p:spTgt spid="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525"/>
          <p:cNvSpPr>
            <a:spLocks noGrp="1" noChangeArrowheads="1"/>
          </p:cNvSpPr>
          <p:nvPr>
            <p:ph type="title" idx="4294967295"/>
          </p:nvPr>
        </p:nvSpPr>
        <p:spPr>
          <a:xfrm>
            <a:off x="1992314" y="322263"/>
            <a:ext cx="1512887" cy="762000"/>
          </a:xfrm>
        </p:spPr>
        <p:txBody>
          <a:bodyPr anchor="b"/>
          <a:lstStyle/>
          <a:p>
            <a:r>
              <a:rPr lang="zh-CN" altLang="en-US" sz="2800" b="1"/>
              <a:t>收敛性</a:t>
            </a:r>
          </a:p>
        </p:txBody>
      </p:sp>
      <p:sp>
        <p:nvSpPr>
          <p:cNvPr id="86019" name="Rectangle 526"/>
          <p:cNvSpPr>
            <a:spLocks noChangeArrowheads="1"/>
          </p:cNvSpPr>
          <p:nvPr/>
        </p:nvSpPr>
        <p:spPr bwMode="auto">
          <a:xfrm>
            <a:off x="1847851" y="1412875"/>
            <a:ext cx="8424863" cy="3455988"/>
          </a:xfrm>
          <a:prstGeom prst="rect">
            <a:avLst/>
          </a:prstGeom>
          <a:noFill/>
          <a:ln w="19050" algn="ctr">
            <a:solidFill>
              <a:srgbClr val="00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86020" name="Rectangle 527"/>
          <p:cNvSpPr>
            <a:spLocks noChangeArrowheads="1"/>
          </p:cNvSpPr>
          <p:nvPr/>
        </p:nvSpPr>
        <p:spPr bwMode="auto">
          <a:xfrm>
            <a:off x="1993901" y="1477964"/>
            <a:ext cx="788511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ea typeface="黑体" panose="02010609060101010101" pitchFamily="49" charset="-122"/>
              </a:rPr>
              <a:t>定理：</a:t>
            </a:r>
            <a:r>
              <a:rPr lang="zh-CN" altLang="en-US" sz="2400">
                <a:ea typeface="黑体" panose="02010609060101010101" pitchFamily="49" charset="-122"/>
              </a:rPr>
              <a:t>设 </a:t>
            </a:r>
            <a:r>
              <a:rPr lang="en-US" altLang="zh-CN" sz="2400" i="1">
                <a:ea typeface="黑体" panose="02010609060101010101" pitchFamily="49" charset="-122"/>
              </a:rPr>
              <a:t>A </a:t>
            </a:r>
            <a:r>
              <a:rPr lang="zh-CN" altLang="en-US" sz="2400">
                <a:solidFill>
                  <a:srgbClr val="FF0000"/>
                </a:solidFill>
                <a:ea typeface="黑体" panose="02010609060101010101" pitchFamily="49" charset="-122"/>
              </a:rPr>
              <a:t>对称正定</a:t>
            </a:r>
            <a:r>
              <a:rPr lang="zh-CN" altLang="en-US" sz="2400">
                <a:ea typeface="黑体" panose="02010609060101010101" pitchFamily="49" charset="-122"/>
              </a:rPr>
              <a:t>，其特征值为 </a:t>
            </a:r>
          </a:p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则由最速下降法产生的序列满足</a:t>
            </a:r>
          </a:p>
        </p:txBody>
      </p:sp>
      <p:graphicFrame>
        <p:nvGraphicFramePr>
          <p:cNvPr id="86021" name="Object 528"/>
          <p:cNvGraphicFramePr>
            <a:graphicFrameLocks noChangeAspect="1"/>
          </p:cNvGraphicFramePr>
          <p:nvPr/>
        </p:nvGraphicFramePr>
        <p:xfrm>
          <a:off x="6777038" y="1522414"/>
          <a:ext cx="28575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6" name="Equation" r:id="rId4" imgW="22383750" imgH="3952875" progId="Equation.DSMT4">
                  <p:embed/>
                </p:oleObj>
              </mc:Choice>
              <mc:Fallback>
                <p:oleObj name="Equation" r:id="rId4" imgW="22383750" imgH="3952875" progId="Equation.DSMT4">
                  <p:embed/>
                  <p:pic>
                    <p:nvPicPr>
                      <p:cNvPr id="86021" name="Object 5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7038" y="1522414"/>
                        <a:ext cx="2857500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2" name="Object 529"/>
          <p:cNvGraphicFramePr>
            <a:graphicFrameLocks noChangeAspect="1"/>
          </p:cNvGraphicFramePr>
          <p:nvPr/>
        </p:nvGraphicFramePr>
        <p:xfrm>
          <a:off x="4225925" y="2636838"/>
          <a:ext cx="280193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7" name="Equation" r:id="rId6" imgW="21945600" imgH="4829175" progId="Equation.DSMT4">
                  <p:embed/>
                </p:oleObj>
              </mc:Choice>
              <mc:Fallback>
                <p:oleObj name="Equation" r:id="rId6" imgW="21945600" imgH="4829175" progId="Equation.DSMT4">
                  <p:embed/>
                  <p:pic>
                    <p:nvPicPr>
                      <p:cNvPr id="86022" name="Object 5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5925" y="2636838"/>
                        <a:ext cx="2801938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3" name="Object 530"/>
          <p:cNvGraphicFramePr>
            <a:graphicFrameLocks noChangeAspect="1"/>
          </p:cNvGraphicFramePr>
          <p:nvPr/>
        </p:nvGraphicFramePr>
        <p:xfrm>
          <a:off x="3217864" y="3644901"/>
          <a:ext cx="498792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8" name="Equation" r:id="rId8" imgW="39062025" imgH="9001125" progId="Equation.DSMT4">
                  <p:embed/>
                </p:oleObj>
              </mc:Choice>
              <mc:Fallback>
                <p:oleObj name="Equation" r:id="rId8" imgW="39062025" imgH="9001125" progId="Equation.DSMT4">
                  <p:embed/>
                  <p:pic>
                    <p:nvPicPr>
                      <p:cNvPr id="86023" name="Object 5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7864" y="3644901"/>
                        <a:ext cx="4987925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4" name="Rectangle 531"/>
          <p:cNvSpPr>
            <a:spLocks noChangeArrowheads="1"/>
          </p:cNvSpPr>
          <p:nvPr/>
        </p:nvSpPr>
        <p:spPr bwMode="auto">
          <a:xfrm>
            <a:off x="1920876" y="3141664"/>
            <a:ext cx="10080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ea typeface="黑体" panose="02010609060101010101" pitchFamily="49" charset="-122"/>
              </a:rPr>
              <a:t>且有</a:t>
            </a:r>
          </a:p>
        </p:txBody>
      </p:sp>
      <p:sp>
        <p:nvSpPr>
          <p:cNvPr id="2580" name="Rectangle 532"/>
          <p:cNvSpPr>
            <a:spLocks noChangeArrowheads="1"/>
          </p:cNvSpPr>
          <p:nvPr/>
        </p:nvSpPr>
        <p:spPr bwMode="auto">
          <a:xfrm>
            <a:off x="1992314" y="5300664"/>
            <a:ext cx="7991475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l"/>
            </a:pPr>
            <a:r>
              <a:rPr lang="en-US" altLang="zh-CN" sz="2400">
                <a:ea typeface="黑体" panose="02010609060101010101" pitchFamily="49" charset="-122"/>
              </a:rPr>
              <a:t> </a:t>
            </a:r>
            <a:r>
              <a:rPr lang="zh-CN" altLang="en-US" sz="2400">
                <a:ea typeface="黑体" panose="02010609060101010101" pitchFamily="49" charset="-122"/>
              </a:rPr>
              <a:t>当 </a:t>
            </a:r>
            <a:r>
              <a:rPr lang="zh-CN" altLang="en-US" sz="2400">
                <a:ea typeface="黑体" panose="02010609060101010101" pitchFamily="49" charset="-122"/>
                <a:sym typeface="Symbol" panose="05050102010706020507" pitchFamily="18" charset="2"/>
              </a:rPr>
              <a:t></a:t>
            </a:r>
            <a:r>
              <a:rPr lang="en-US" altLang="zh-CN" sz="2400" baseline="-25000">
                <a:ea typeface="黑体" panose="02010609060101010101" pitchFamily="49" charset="-122"/>
                <a:sym typeface="Symbol" panose="05050102010706020507" pitchFamily="18" charset="2"/>
              </a:rPr>
              <a:t>1 </a:t>
            </a:r>
            <a:r>
              <a:rPr lang="en-US" altLang="zh-CN" sz="2400">
                <a:latin typeface="Courier New" panose="02070309020205020404" pitchFamily="49" charset="0"/>
                <a:ea typeface="黑体" panose="02010609060101010101" pitchFamily="49" charset="-122"/>
                <a:sym typeface="Symbol" panose="05050102010706020507" pitchFamily="18" charset="2"/>
              </a:rPr>
              <a:t>&gt;&gt;</a:t>
            </a:r>
            <a:r>
              <a:rPr lang="en-US" altLang="zh-CN" sz="2400">
                <a:ea typeface="黑体" panose="02010609060101010101" pitchFamily="49" charset="-122"/>
                <a:sym typeface="Symbol" panose="05050102010706020507" pitchFamily="18" charset="2"/>
              </a:rPr>
              <a:t></a:t>
            </a:r>
            <a:r>
              <a:rPr lang="en-US" altLang="zh-CN" sz="2400" i="1" baseline="-25000">
                <a:ea typeface="黑体" panose="02010609060101010101" pitchFamily="49" charset="-122"/>
                <a:sym typeface="Symbol" panose="05050102010706020507" pitchFamily="18" charset="2"/>
              </a:rPr>
              <a:t>n</a:t>
            </a:r>
            <a:r>
              <a:rPr lang="en-US" altLang="zh-CN" sz="2400">
                <a:ea typeface="黑体" panose="02010609060101010101" pitchFamily="49" charset="-122"/>
              </a:rPr>
              <a:t>  </a:t>
            </a:r>
            <a:r>
              <a:rPr lang="zh-CN" altLang="en-US" sz="2400">
                <a:ea typeface="黑体" panose="02010609060101010101" pitchFamily="49" charset="-122"/>
              </a:rPr>
              <a:t>时，收敛会很慢，并可能出现不稳定现象 </a:t>
            </a:r>
            <a:r>
              <a:rPr lang="en-US" altLang="zh-CN" sz="2400">
                <a:ea typeface="黑体" panose="02010609060101010101" pitchFamily="49" charset="-122"/>
              </a:rPr>
              <a:t>(</a:t>
            </a:r>
            <a:r>
              <a:rPr lang="zh-CN" altLang="en-US" sz="2400">
                <a:ea typeface="黑体" panose="02010609060101010101" pitchFamily="49" charset="-122"/>
              </a:rPr>
              <a:t>舍入误差引起</a:t>
            </a:r>
            <a:r>
              <a:rPr lang="en-US" altLang="zh-CN" sz="2400">
                <a:ea typeface="黑体" panose="02010609060101010101" pitchFamily="49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177651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base">
                                        <p:cTn id="7" dur="500"/>
                                        <p:tgtEl>
                                          <p:spTgt spid="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/>
              <a:t>初始值的设定</a:t>
            </a:r>
            <a:br>
              <a:rPr lang="zh-CN" altLang="en-US" sz="2400" dirty="0"/>
            </a:br>
            <a:r>
              <a:rPr lang="zh-CN" altLang="en-US" sz="2400" dirty="0"/>
              <a:t>     一般的，对于不带约束条件的优化问题，我们可以将初始值设置为</a:t>
            </a:r>
            <a:r>
              <a:rPr lang="en-US" altLang="zh-CN" sz="2400" dirty="0"/>
              <a:t>0</a:t>
            </a:r>
            <a:r>
              <a:rPr lang="zh-CN" altLang="en-US" sz="2400" dirty="0"/>
              <a:t>，或者设置为随机数，对于神经网络的训练，设置为正态分布的随机数，这对算法的收敛至关重要。</a:t>
            </a:r>
            <a:endParaRPr lang="en-US" altLang="zh-CN" sz="2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sz="2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/>
              <a:t>学习率的设定：</a:t>
            </a:r>
            <a:r>
              <a:rPr lang="zh-CN" altLang="en-US" sz="2400" dirty="0"/>
              <a:t>学习率作为控制下降步长的参数，影响函数下降的速度。</a:t>
            </a:r>
            <a:br>
              <a:rPr lang="zh-CN" altLang="en-US" sz="2400" dirty="0"/>
            </a:br>
            <a:endParaRPr lang="zh-CN" altLang="en-US" sz="2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</p:spTree>
    <p:extLst>
      <p:ext uri="{BB962C8B-B14F-4D97-AF65-F5344CB8AC3E}">
        <p14:creationId xmlns:p14="http://schemas.microsoft.com/office/powerpoint/2010/main" val="116070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13262" y="710144"/>
            <a:ext cx="10515600" cy="545850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不同的学习率导致函数不同的收敛速度，甚至可能导致函数不收敛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636" y="1392592"/>
            <a:ext cx="4878899" cy="39226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29" y="1828099"/>
            <a:ext cx="5857441" cy="27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48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梯度下降法的优势：</a:t>
            </a:r>
          </a:p>
          <a:p>
            <a:endParaRPr lang="zh-CN" altLang="en-US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时间复杂度低，在每一个迭代中，只需要计算梯度，</a:t>
            </a:r>
          </a:p>
          <a:p>
            <a:pPr lvl="1"/>
            <a:endParaRPr lang="zh-CN" altLang="en-US" dirty="0"/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空间复杂度低，因为梯度向量为一个</a:t>
            </a:r>
            <a:r>
              <a:rPr lang="en-US" altLang="zh-CN" dirty="0"/>
              <a:t>n×1</a:t>
            </a:r>
            <a:r>
              <a:rPr lang="zh-CN" altLang="en-US" dirty="0"/>
              <a:t>的向量。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</p:spTree>
    <p:extLst>
      <p:ext uri="{BB962C8B-B14F-4D97-AF65-F5344CB8AC3E}">
        <p14:creationId xmlns:p14="http://schemas.microsoft.com/office/powerpoint/2010/main" val="4194230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7"/>
            <a:ext cx="9819290" cy="212984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梯度下降法的缺点：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　　（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）靠近极小值时收敛速度减慢，如下图所示；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　　（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）直线搜索时可能会产生一些问题；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　　（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）可能会“之字形”地下降（当前下降方向与前次下降方向互相垂直）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3" y="2968471"/>
            <a:ext cx="4660252" cy="37341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01479" y="6517981"/>
            <a:ext cx="4532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  <a:latin typeface="-apple-system"/>
              </a:rPr>
              <a:t>Rosenbrock</a:t>
            </a:r>
            <a:r>
              <a:rPr lang="en-US" altLang="zh-CN" dirty="0">
                <a:solidFill>
                  <a:srgbClr val="0000FF"/>
                </a:solidFill>
                <a:latin typeface="-apple-system"/>
              </a:rPr>
              <a:t> function</a:t>
            </a:r>
            <a:r>
              <a:rPr lang="en-US" altLang="zh-CN" baseline="30000" dirty="0">
                <a:solidFill>
                  <a:srgbClr val="0000FF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0000FF"/>
                </a:solidFill>
                <a:latin typeface="-apple-system"/>
              </a:rPr>
              <a:t>（罗森布罗克函数）</a:t>
            </a:r>
            <a:endParaRPr lang="zh-CN" altLang="en-US" dirty="0"/>
          </a:p>
        </p:txBody>
      </p:sp>
      <p:pic>
        <p:nvPicPr>
          <p:cNvPr id="23554" name="Picture 2" descr="Rosenbrock function 3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240" y="3073416"/>
            <a:ext cx="42862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886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/>
              <a:t>梯度下降法的训练方式（根据数据量）：</a:t>
            </a:r>
            <a:endParaRPr lang="en-US" altLang="zh-CN" b="1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随机梯度下降</a:t>
            </a:r>
            <a:r>
              <a:rPr lang="en-US" altLang="zh-CN" dirty="0"/>
              <a:t>Stochastic Gradient Descent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小批量梯度下降</a:t>
            </a:r>
            <a:r>
              <a:rPr lang="en-US" altLang="zh-CN" dirty="0"/>
              <a:t>Mini-Batch Gradient Descent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全量（批量）训练集</a:t>
            </a:r>
            <a:r>
              <a:rPr lang="en-US" altLang="zh-CN" dirty="0"/>
              <a:t>Batch gradient descent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/>
              <a:t>梯度下降法</a:t>
            </a:r>
            <a:r>
              <a:rPr lang="en-US" altLang="zh-CN" b="1" dirty="0"/>
              <a:t>(</a:t>
            </a:r>
            <a:r>
              <a:rPr lang="zh-CN" altLang="en-US" b="1" dirty="0"/>
              <a:t>自学</a:t>
            </a:r>
            <a:r>
              <a:rPr lang="en-US" altLang="zh-CN" b="1" dirty="0"/>
              <a:t>)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Momentum</a:t>
            </a:r>
            <a:r>
              <a:rPr lang="zh-CN" altLang="en-US" dirty="0"/>
              <a:t>冲量法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NAG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自适应梯度（</a:t>
            </a:r>
            <a:r>
              <a:rPr lang="en-US" altLang="zh-CN" dirty="0" err="1"/>
              <a:t>AdaGrad</a:t>
            </a:r>
            <a:r>
              <a:rPr lang="en-US" altLang="zh-CN" dirty="0"/>
              <a:t> </a:t>
            </a:r>
            <a:r>
              <a:rPr lang="zh-CN" altLang="en-US" dirty="0"/>
              <a:t>）下降法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 err="1"/>
              <a:t>RMSProp</a:t>
            </a:r>
            <a:r>
              <a:rPr lang="en-US" altLang="zh-CN" dirty="0"/>
              <a:t> 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Adam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……..</a:t>
            </a:r>
            <a:endParaRPr lang="zh-CN" altLang="en-US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10" y="1135009"/>
            <a:ext cx="4815250" cy="372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11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23271" y="1718187"/>
            <a:ext cx="943596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如何更新</a:t>
            </a:r>
            <a:r>
              <a:rPr lang="en-US" altLang="zh-CN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?</a:t>
            </a:r>
          </a:p>
          <a:p>
            <a:pPr fontAlgn="base"/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输入一个数据</a:t>
            </a:r>
            <a:endParaRPr lang="en-US" altLang="zh-CN" sz="2400" dirty="0">
              <a:solidFill>
                <a:srgbClr val="24272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fontAlgn="base"/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数据</a:t>
            </a:r>
            <a:r>
              <a:rPr lang="en-US" altLang="zh-CN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x1</a:t>
            </a:r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）： </a:t>
            </a:r>
            <a:r>
              <a:rPr lang="en-US" altLang="zh-CN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gradients1=(1.5,−2.0,1.1,0.4,−0.9)</a:t>
            </a:r>
          </a:p>
          <a:p>
            <a:pPr fontAlgn="base"/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更新一次</a:t>
            </a:r>
            <a:endParaRPr lang="en-US" altLang="zh-CN" sz="2400" dirty="0">
              <a:solidFill>
                <a:srgbClr val="24272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fontAlgn="base"/>
            <a:endParaRPr lang="en-US" altLang="zh-CN" sz="2400" dirty="0">
              <a:solidFill>
                <a:srgbClr val="24272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fontAlgn="base"/>
            <a:endParaRPr lang="en-US" altLang="zh-CN" sz="2400" dirty="0">
              <a:solidFill>
                <a:srgbClr val="24272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fontAlgn="base"/>
            <a:endParaRPr lang="en-US" altLang="zh-CN" sz="2400" dirty="0">
              <a:solidFill>
                <a:srgbClr val="24272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2377" y="395291"/>
            <a:ext cx="3363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随机梯度下降</a:t>
            </a:r>
            <a:r>
              <a:rPr lang="en-US" altLang="zh-CN" sz="2400" dirty="0"/>
              <a:t>SGD</a:t>
            </a:r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838200" y="718457"/>
            <a:ext cx="10515600" cy="54585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6046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825500"/>
            <a:ext cx="8128000" cy="5207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988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28824" y="1038537"/>
            <a:ext cx="943596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如何更新</a:t>
            </a:r>
            <a:r>
              <a:rPr lang="en-US" altLang="zh-CN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?</a:t>
            </a:r>
          </a:p>
          <a:p>
            <a:pPr fontAlgn="base"/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假设输入两个数据</a:t>
            </a:r>
            <a:endParaRPr lang="en-US" altLang="zh-CN" sz="2400" dirty="0">
              <a:solidFill>
                <a:srgbClr val="24272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fontAlgn="base"/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数据</a:t>
            </a:r>
            <a:r>
              <a:rPr lang="en-US" altLang="zh-CN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x1</a:t>
            </a:r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）： </a:t>
            </a:r>
            <a:r>
              <a:rPr lang="en-US" altLang="zh-CN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Loss  = l1,gradients1=(1.5,−2.0,1.1,0.4,−0.9)</a:t>
            </a:r>
          </a:p>
          <a:p>
            <a:pPr fontAlgn="base"/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数据</a:t>
            </a:r>
            <a:r>
              <a:rPr lang="en-US" altLang="zh-CN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x2</a:t>
            </a:r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）： </a:t>
            </a:r>
            <a:r>
              <a:rPr lang="en-US" altLang="zh-CN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Loss = l2, gradients2=(1.2,2.3,−1.1,−0.8,−0.7)</a:t>
            </a:r>
          </a:p>
          <a:p>
            <a:pPr fontAlgn="base"/>
            <a:endParaRPr lang="en-US" altLang="zh-CN" sz="2400" b="0" i="0" dirty="0">
              <a:solidFill>
                <a:srgbClr val="242729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fontAlgn="base"/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更新方法：</a:t>
            </a:r>
            <a:endParaRPr lang="en-US" altLang="zh-CN" sz="2400" dirty="0">
              <a:solidFill>
                <a:srgbClr val="24272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fontAlgn="base"/>
            <a:endParaRPr lang="en-US" altLang="zh-CN" sz="2400" dirty="0">
              <a:solidFill>
                <a:srgbClr val="24272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fontAlgn="base"/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求上面两个数据所求出来的梯度</a:t>
            </a:r>
            <a:r>
              <a:rPr lang="en-US" altLang="zh-CN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(gradients1, gradients2) </a:t>
            </a:r>
            <a:r>
              <a:rPr lang="zh-CN" altLang="en-US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的平均值更新到下一个新值：</a:t>
            </a:r>
          </a:p>
          <a:p>
            <a:pPr fontAlgn="base"/>
            <a:r>
              <a:rPr lang="en-US" altLang="zh-CN" sz="2400" dirty="0" err="1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gradients_result</a:t>
            </a:r>
            <a:r>
              <a:rPr lang="en-US" altLang="zh-CN" sz="2400" dirty="0">
                <a:solidFill>
                  <a:srgbClr val="24272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 gradients1, gradients2)/2 = (1.35, 0.15, 0, -0.2, -0.8)</a:t>
            </a:r>
          </a:p>
          <a:p>
            <a:pPr fontAlgn="base"/>
            <a:endParaRPr lang="en-US" altLang="zh-CN" sz="2400" dirty="0">
              <a:solidFill>
                <a:srgbClr val="24272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fontAlgn="base"/>
            <a:endParaRPr lang="en-US" altLang="zh-CN" sz="2400" dirty="0">
              <a:solidFill>
                <a:srgbClr val="24272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fontAlgn="base"/>
            <a:endParaRPr lang="en-US" altLang="zh-CN" sz="2400" dirty="0">
              <a:solidFill>
                <a:srgbClr val="24272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Shape 1135"/>
          <p:cNvSpPr txBox="1"/>
          <p:nvPr/>
        </p:nvSpPr>
        <p:spPr>
          <a:xfrm>
            <a:off x="996752" y="134538"/>
            <a:ext cx="8041500" cy="90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chemeClr val="bg1"/>
                </a:solidFill>
              </a:rPr>
              <a:t>Mini-batch Gradient Descent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243626"/>
            <a:ext cx="6746270" cy="5898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小批量梯度下降</a:t>
            </a:r>
            <a:r>
              <a:rPr lang="en-US" altLang="zh-CN" sz="2400" dirty="0"/>
              <a:t>Mini-Batch Gradient Descent</a:t>
            </a:r>
          </a:p>
        </p:txBody>
      </p:sp>
      <p:sp>
        <p:nvSpPr>
          <p:cNvPr id="5" name="内容占位符 1"/>
          <p:cNvSpPr txBox="1">
            <a:spLocks/>
          </p:cNvSpPr>
          <p:nvPr/>
        </p:nvSpPr>
        <p:spPr>
          <a:xfrm>
            <a:off x="838200" y="718457"/>
            <a:ext cx="10515600" cy="54585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055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-images.jianshu.io/upload_images/1252371-ab790631a51ddf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091" y="711494"/>
            <a:ext cx="6332394" cy="558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388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-563420" y="2430549"/>
          <a:ext cx="12145820" cy="2468880"/>
        </p:xfrm>
        <a:graphic>
          <a:graphicData uri="http://schemas.openxmlformats.org/drawingml/2006/table">
            <a:tbl>
              <a:tblPr/>
              <a:tblGrid>
                <a:gridCol w="3036455">
                  <a:extLst>
                    <a:ext uri="{9D8B030D-6E8A-4147-A177-3AD203B41FA5}">
                      <a16:colId xmlns:a16="http://schemas.microsoft.com/office/drawing/2014/main" val="2309077448"/>
                    </a:ext>
                  </a:extLst>
                </a:gridCol>
                <a:gridCol w="3036455">
                  <a:extLst>
                    <a:ext uri="{9D8B030D-6E8A-4147-A177-3AD203B41FA5}">
                      <a16:colId xmlns:a16="http://schemas.microsoft.com/office/drawing/2014/main" val="3237776369"/>
                    </a:ext>
                  </a:extLst>
                </a:gridCol>
                <a:gridCol w="3036455">
                  <a:extLst>
                    <a:ext uri="{9D8B030D-6E8A-4147-A177-3AD203B41FA5}">
                      <a16:colId xmlns:a16="http://schemas.microsoft.com/office/drawing/2014/main" val="1954672245"/>
                    </a:ext>
                  </a:extLst>
                </a:gridCol>
                <a:gridCol w="3036455">
                  <a:extLst>
                    <a:ext uri="{9D8B030D-6E8A-4147-A177-3AD203B41FA5}">
                      <a16:colId xmlns:a16="http://schemas.microsoft.com/office/drawing/2014/main" val="928869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BGD（</a:t>
                      </a:r>
                      <a:r>
                        <a:rPr lang="zh-CN" altLang="en-US" sz="24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批量）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SGD（</a:t>
                      </a:r>
                      <a:r>
                        <a:rPr lang="zh-CN" altLang="en-US" sz="24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随机）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MBGD（</a:t>
                      </a:r>
                      <a:r>
                        <a:rPr lang="zh-CN" altLang="en-US" sz="24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小批量）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532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优点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非凸函数可保证收敛至全局最优解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计算速度快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计算速度快，收敛稳定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420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缺点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计算速度缓慢，不允许新样本中途进入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计算结果不易收敛，可能会陷入局部最优解中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effectLst/>
                          <a:latin typeface="仿宋" panose="02010609060101010101" pitchFamily="49" charset="-122"/>
                          <a:ea typeface="仿宋" panose="02010609060101010101" pitchFamily="49" charset="-122"/>
                        </a:rPr>
                        <a:t>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978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767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71836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CN" altLang="en-US"/>
              <a:t>梯度：从微积分角度，对多元函数的参数求偏导，将各参数偏导数以向量的形式展示出来便是</a:t>
            </a:r>
            <a:r>
              <a:rPr lang="zh-CN" altLang="en-US">
                <a:solidFill>
                  <a:srgbClr val="7030A0"/>
                </a:solidFill>
              </a:rPr>
              <a:t>梯度向量，记着：</a:t>
            </a:r>
            <a:r>
              <a:rPr lang="en-US" altLang="zh-CN">
                <a:solidFill>
                  <a:srgbClr val="7030A0"/>
                </a:solidFill>
              </a:rPr>
              <a:t>∇f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zh-CN" altLang="en-US"/>
              <a:t>梯度方向是函数变化最快的方向，沿着梯度向量方向更易找到函的最大值；反之沿着梯度向量相反的方向，梯度减少最快，更易找到函数的最小值。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03" y="2885143"/>
            <a:ext cx="4925155" cy="3129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66" y="5926241"/>
            <a:ext cx="2674852" cy="5105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668" y="5736274"/>
            <a:ext cx="2034716" cy="55630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B415E1F-218A-4155-A166-252EEE3AD882}"/>
              </a:ext>
            </a:extLst>
          </p:cNvPr>
          <p:cNvSpPr/>
          <p:nvPr/>
        </p:nvSpPr>
        <p:spPr>
          <a:xfrm>
            <a:off x="1111327" y="3293722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方向导数是沿着任意一指定方向的变化率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EF4F1C-3D48-41AC-8B78-907ADE469B77}"/>
              </a:ext>
            </a:extLst>
          </p:cNvPr>
          <p:cNvSpPr/>
          <p:nvPr/>
        </p:nvSpPr>
        <p:spPr>
          <a:xfrm>
            <a:off x="1288587" y="3858996"/>
            <a:ext cx="3570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L 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的单位向量是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e=(cos </a:t>
            </a:r>
            <a:r>
              <a:rPr lang="el-GR" altLang="zh-CN" dirty="0">
                <a:solidFill>
                  <a:srgbClr val="4D4D4D"/>
                </a:solidFill>
                <a:latin typeface="-apple-system"/>
              </a:rPr>
              <a:t>α,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cos </a:t>
            </a:r>
            <a:r>
              <a:rPr lang="el-GR" altLang="zh-CN" dirty="0">
                <a:solidFill>
                  <a:srgbClr val="4D4D4D"/>
                </a:solidFill>
                <a:latin typeface="-apple-system"/>
              </a:rPr>
              <a:t>β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,</a:t>
            </a:r>
            <a:r>
              <a:rPr lang="en-US" altLang="zh-CN" dirty="0" err="1">
                <a:solidFill>
                  <a:srgbClr val="4D4D4D"/>
                </a:solidFill>
                <a:latin typeface="-apple-system"/>
              </a:rPr>
              <a:t>cosr</a:t>
            </a:r>
            <a:r>
              <a:rPr lang="el-GR" altLang="zh-CN" dirty="0">
                <a:solidFill>
                  <a:srgbClr val="4D4D4D"/>
                </a:solidFill>
                <a:latin typeface="-apple-system"/>
              </a:rPr>
              <a:t>)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BBB2CC-35C5-4984-84ED-6731132FD820}"/>
              </a:ext>
            </a:extLst>
          </p:cNvPr>
          <p:cNvSpPr/>
          <p:nvPr/>
        </p:nvSpPr>
        <p:spPr>
          <a:xfrm>
            <a:off x="10569677" y="3224358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(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方向导数公式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)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BCA56D-9BE7-4DCB-B9B7-961727BC7027}"/>
              </a:ext>
            </a:extLst>
          </p:cNvPr>
          <p:cNvSpPr/>
          <p:nvPr/>
        </p:nvSpPr>
        <p:spPr>
          <a:xfrm>
            <a:off x="909286" y="4385217"/>
            <a:ext cx="48977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当 </a:t>
            </a:r>
            <a:r>
              <a:rPr lang="en-US" altLang="zh-CN" b="1" dirty="0">
                <a:solidFill>
                  <a:srgbClr val="4D4D4D"/>
                </a:solidFill>
                <a:latin typeface="-apple-system"/>
              </a:rPr>
              <a:t>Θ = 0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 时，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e 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与梯度方向相同时，方向导数最大，</a:t>
            </a: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函数增加最快</a:t>
            </a:r>
            <a:endParaRPr lang="zh-CN" altLang="en-US" dirty="0">
              <a:solidFill>
                <a:srgbClr val="4D4D4D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   当 </a:t>
            </a:r>
            <a:r>
              <a:rPr lang="en-US" altLang="zh-CN" b="1" dirty="0">
                <a:solidFill>
                  <a:srgbClr val="4D4D4D"/>
                </a:solidFill>
                <a:latin typeface="-apple-system"/>
              </a:rPr>
              <a:t>Θ = pi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 时，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e 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与梯度方向相反时，方向导数最小，</a:t>
            </a: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函数减少最快</a:t>
            </a:r>
            <a:endParaRPr lang="zh-CN" altLang="en-US" dirty="0">
              <a:solidFill>
                <a:srgbClr val="4D4D4D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   当 </a:t>
            </a:r>
            <a:r>
              <a:rPr lang="en-US" altLang="zh-CN" b="1" dirty="0">
                <a:solidFill>
                  <a:srgbClr val="4D4D4D"/>
                </a:solidFill>
                <a:latin typeface="-apple-system"/>
              </a:rPr>
              <a:t>Θ = pi/2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 时，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e 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与梯度方向垂直时，方向导数为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0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， </a:t>
            </a: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函数变化率为零</a:t>
            </a:r>
            <a:endParaRPr lang="zh-CN" altLang="en-US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5099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9337" y="685800"/>
            <a:ext cx="10901218" cy="571094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迭代公式：</a:t>
            </a: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436325"/>
              </p:ext>
            </p:extLst>
          </p:nvPr>
        </p:nvGraphicFramePr>
        <p:xfrm>
          <a:off x="3172198" y="992283"/>
          <a:ext cx="3373609" cy="660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3" name="公式" r:id="rId3" imgW="1231560" imgH="241200" progId="Equation.3">
                  <p:embed/>
                </p:oleObj>
              </mc:Choice>
              <mc:Fallback>
                <p:oleObj name="公式" r:id="rId3" imgW="12315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2198" y="992283"/>
                        <a:ext cx="3373609" cy="6608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171700" y="1654175"/>
            <a:ext cx="419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如何选择下降最快的方向？</a:t>
            </a:r>
          </a:p>
        </p:txBody>
      </p:sp>
      <p:graphicFrame>
        <p:nvGraphicFramePr>
          <p:cNvPr id="615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033337"/>
              </p:ext>
            </p:extLst>
          </p:nvPr>
        </p:nvGraphicFramePr>
        <p:xfrm>
          <a:off x="2801010" y="2414903"/>
          <a:ext cx="1157926" cy="50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" name="公式" r:id="rId5" imgW="469800" imgH="203040" progId="Equation.3">
                  <p:embed/>
                </p:oleObj>
              </mc:Choice>
              <mc:Fallback>
                <p:oleObj name="公式" r:id="rId5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010" y="2414903"/>
                        <a:ext cx="1157926" cy="50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651138"/>
              </p:ext>
            </p:extLst>
          </p:nvPr>
        </p:nvGraphicFramePr>
        <p:xfrm>
          <a:off x="2801010" y="3304585"/>
          <a:ext cx="1092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5" r:id="rId7" imgW="1092043" imgH="393846" progId="">
                  <p:embed/>
                </p:oleObj>
              </mc:Choice>
              <mc:Fallback>
                <p:oleObj r:id="rId7" imgW="1092043" imgH="39384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010" y="3304585"/>
                        <a:ext cx="1092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579103"/>
              </p:ext>
            </p:extLst>
          </p:nvPr>
        </p:nvGraphicFramePr>
        <p:xfrm>
          <a:off x="2171700" y="4066917"/>
          <a:ext cx="35869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" r:id="rId9" imgW="2703071" imgH="317542" progId="">
                  <p:embed/>
                </p:oleObj>
              </mc:Choice>
              <mc:Fallback>
                <p:oleObj r:id="rId9" imgW="2703071" imgH="31754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4066917"/>
                        <a:ext cx="358698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 flipH="1">
                <a:off x="2171699" y="4872746"/>
                <a:ext cx="3469079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71699" y="4872746"/>
                <a:ext cx="3469079" cy="5309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90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autoUpdateAnimBg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081141" y="1460343"/>
                <a:ext cx="3852507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400" dirty="0"/>
                  <a:t>)=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sz="2400" dirty="0"/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41" y="1460343"/>
                <a:ext cx="3852507" cy="375872"/>
              </a:xfrm>
              <a:prstGeom prst="rect">
                <a:avLst/>
              </a:prstGeom>
              <a:blipFill>
                <a:blip r:embed="rId3"/>
                <a:stretch>
                  <a:fillRect l="-3639" t="-24590" b="-49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081141" y="1911575"/>
                <a:ext cx="5200652" cy="11178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sz="2400" dirty="0"/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=min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41" y="1911575"/>
                <a:ext cx="5200652" cy="1117807"/>
              </a:xfrm>
              <a:prstGeom prst="rect">
                <a:avLst/>
              </a:prstGeom>
              <a:blipFill>
                <a:blip r:embed="rId4"/>
                <a:stretch>
                  <a:fillRect l="-3513" b="-10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30079" y="3488957"/>
                <a:ext cx="5023748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 sz="2400" dirty="0"/>
                          <m:t>−</m:t>
                        </m:r>
                        <m:r>
                          <m:rPr>
                            <m:sty m:val="p"/>
                          </m:rPr>
                          <a:rPr lang="el-GR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 baseline="30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zh-CN" sz="2400" b="0" i="1" baseline="30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 baseline="30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CN" sz="2400" dirty="0"/>
                  <a:t>=0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079" y="3488957"/>
                <a:ext cx="5023748" cy="552715"/>
              </a:xfrm>
              <a:prstGeom prst="rect">
                <a:avLst/>
              </a:prstGeom>
              <a:blipFill>
                <a:blip r:embed="rId5"/>
                <a:stretch>
                  <a:fillRect r="-2791" b="-17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3561846" y="1470929"/>
            <a:ext cx="4821354" cy="490797"/>
            <a:chOff x="3522517" y="841664"/>
            <a:chExt cx="4821354" cy="490797"/>
          </a:xfrm>
        </p:grpSpPr>
        <p:sp>
          <p:nvSpPr>
            <p:cNvPr id="6" name="矩形 5"/>
            <p:cNvSpPr/>
            <p:nvPr/>
          </p:nvSpPr>
          <p:spPr>
            <a:xfrm>
              <a:off x="3522517" y="841664"/>
              <a:ext cx="1517073" cy="3984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89216" y="870796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此处是复合函数求导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734124" y="4538870"/>
            <a:ext cx="88024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2060"/>
                </a:solidFill>
              </a:rPr>
              <a:t>从以上可知（两向量夹角公式）：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当前梯度方向与前一个点梯度方向互相垂直时，具有最优步长</a:t>
            </a:r>
            <a:r>
              <a:rPr lang="zh-CN" altLang="en-US" sz="2400" dirty="0">
                <a:solidFill>
                  <a:srgbClr val="002060"/>
                </a:solidFill>
              </a:rPr>
              <a:t>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05780" y="5718520"/>
            <a:ext cx="9753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</a:rPr>
              <a:t>也就是说：用梯度法迭代时，向最小点逼近的路线是一个曲折的阶梯路线，越接近最小点，阶梯越小，速度越慢。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05780" y="3010176"/>
                <a:ext cx="97817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根据一元函数极值的必要条件，要使上面函数具有最小值，则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2400" b="0" i="0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780" y="3010176"/>
                <a:ext cx="9781780" cy="461665"/>
              </a:xfrm>
              <a:prstGeom prst="rect">
                <a:avLst/>
              </a:prstGeom>
              <a:blipFill>
                <a:blip r:embed="rId6"/>
                <a:stretch>
                  <a:fillRect l="-998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071961" y="401506"/>
                <a:ext cx="182235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dirty="0">
                    <a:ea typeface="Cambria Math" panose="020405030504060302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m:rPr>
                        <m:nor/>
                      </m:rPr>
                      <a:rPr lang="en-US" altLang="zh-CN" dirty="0"/>
                      <m:t>−</m:t>
                    </m:r>
                    <m:r>
                      <m:rPr>
                        <m:sty m:val="p"/>
                      </m:rPr>
                      <a:rPr lang="el-GR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baseline="30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961" y="401506"/>
                <a:ext cx="1822358" cy="281937"/>
              </a:xfrm>
              <a:prstGeom prst="rect">
                <a:avLst/>
              </a:prstGeom>
              <a:blipFill rotWithShape="0">
                <a:blip r:embed="rId7"/>
                <a:stretch>
                  <a:fillRect l="-8027" t="-34783" b="-41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800412" y="4121568"/>
                <a:ext cx="4361066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即：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altLang="zh-CN" sz="2400" b="0" i="1" baseline="30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 baseline="30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CN" sz="2400" dirty="0"/>
                  <a:t>=0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412" y="4121568"/>
                <a:ext cx="4361066" cy="416845"/>
              </a:xfrm>
              <a:prstGeom prst="rect">
                <a:avLst/>
              </a:prstGeom>
              <a:blipFill>
                <a:blip r:embed="rId8"/>
                <a:stretch>
                  <a:fillRect t="-14706" r="-3212" b="-4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6377" y="3510584"/>
            <a:ext cx="4382288" cy="172325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26290" y="778479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/>
              <a:t>最优步长：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462819" y="1449453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min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675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0" grpId="1"/>
      <p:bldP spid="11" grpId="0"/>
      <p:bldP spid="12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8456"/>
            <a:ext cx="10170226" cy="55754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梯度下降法的优化思想：用当前位置</a:t>
            </a:r>
            <a:r>
              <a:rPr lang="zh-CN" altLang="en-US" sz="2400" b="1" dirty="0">
                <a:solidFill>
                  <a:srgbClr val="002060"/>
                </a:solidFill>
              </a:rPr>
              <a:t>负梯度方向</a:t>
            </a:r>
            <a:r>
              <a:rPr lang="zh-CN" altLang="en-US" sz="2400" dirty="0"/>
              <a:t>作为搜索方向，因为该方向为当前位置的最快下降方向，所以也被称为是”最速下降法“。最速下降法越接近目标值，步长越小，前进越慢。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梯度下降法的搜索迭代示意图如下图所示：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r>
              <a:rPr lang="en-US" altLang="zh-CN" dirty="0"/>
              <a:t>-</a:t>
            </a:r>
            <a:r>
              <a:rPr lang="zh-CN" altLang="en-US" dirty="0"/>
              <a:t>思想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209" y="3448959"/>
            <a:ext cx="3703330" cy="2844962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140000" y="6452127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梯度下降的方向与等高线的切线方向垂直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853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306" y="281197"/>
            <a:ext cx="5771543" cy="631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6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单变量实例：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   目标函数：                                 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301856" y="1818226"/>
            <a:ext cx="2579255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解：函数导数：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初始化：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学习率设置：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迭代过程：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梯度下降法求极值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810" y="1250500"/>
            <a:ext cx="1398443" cy="3948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64" y="1842714"/>
            <a:ext cx="1638300" cy="419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666" y="2402438"/>
            <a:ext cx="101917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33" y="2948833"/>
            <a:ext cx="1238250" cy="323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10" y="1168827"/>
            <a:ext cx="5217968" cy="4765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253" y="3509703"/>
            <a:ext cx="2221057" cy="31176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613" y="2095724"/>
            <a:ext cx="4104187" cy="39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4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20560</TotalTime>
  <Words>1528</Words>
  <Application>Microsoft Office PowerPoint</Application>
  <PresentationFormat>宽屏</PresentationFormat>
  <Paragraphs>201</Paragraphs>
  <Slides>32</Slides>
  <Notes>6</Notes>
  <HiddenSlides>0</HiddenSlides>
  <MMClips>1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32</vt:i4>
      </vt:variant>
    </vt:vector>
  </HeadingPairs>
  <TitlesOfParts>
    <vt:vector size="58" baseType="lpstr">
      <vt:lpstr>-apple-system</vt:lpstr>
      <vt:lpstr>맑은 고딕</vt:lpstr>
      <vt:lpstr>MathJax_Main-bold</vt:lpstr>
      <vt:lpstr>STIXGeneral</vt:lpstr>
      <vt:lpstr>游ゴシック</vt:lpstr>
      <vt:lpstr>等线</vt:lpstr>
      <vt:lpstr>等线 Light</vt:lpstr>
      <vt:lpstr>仿宋</vt:lpstr>
      <vt:lpstr>仿宋_GB2312</vt:lpstr>
      <vt:lpstr>黑体</vt:lpstr>
      <vt:lpstr>楷体_GB2312</vt:lpstr>
      <vt:lpstr>宋体</vt:lpstr>
      <vt:lpstr>Arial</vt:lpstr>
      <vt:lpstr>Calibri</vt:lpstr>
      <vt:lpstr>Calibri Light</vt:lpstr>
      <vt:lpstr>Cambria Math</vt:lpstr>
      <vt:lpstr>Courier New</vt:lpstr>
      <vt:lpstr>Symbol</vt:lpstr>
      <vt:lpstr>Times New Roman</vt:lpstr>
      <vt:lpstr>Verdana</vt:lpstr>
      <vt:lpstr>Wingdings</vt:lpstr>
      <vt:lpstr>Wingdings 2</vt:lpstr>
      <vt:lpstr>Office Theme</vt:lpstr>
      <vt:lpstr>公式</vt:lpstr>
      <vt:lpstr>Equation.3</vt:lpstr>
      <vt:lpstr>Equation</vt:lpstr>
      <vt:lpstr>梯度下降法</vt:lpstr>
      <vt:lpstr>梯度下降法</vt:lpstr>
      <vt:lpstr>梯度下降法</vt:lpstr>
      <vt:lpstr>PowerPoint 演示文稿</vt:lpstr>
      <vt:lpstr>梯度下降法</vt:lpstr>
      <vt:lpstr>梯度下降法</vt:lpstr>
      <vt:lpstr>梯度下降法-思想</vt:lpstr>
      <vt:lpstr>PowerPoint 演示文稿</vt:lpstr>
      <vt:lpstr>梯度下降法求极值</vt:lpstr>
      <vt:lpstr>梯度下降法求极值</vt:lpstr>
      <vt:lpstr>PowerPoint 演示文稿</vt:lpstr>
      <vt:lpstr>梯度下降法求极值</vt:lpstr>
      <vt:lpstr>梯度下降法求极值</vt:lpstr>
      <vt:lpstr>梯度下降法求极值</vt:lpstr>
      <vt:lpstr>梯度下降法求极值</vt:lpstr>
      <vt:lpstr>梯度下降法</vt:lpstr>
      <vt:lpstr>补充：应用实例1.最速梯度下降法求解线性方程组</vt:lpstr>
      <vt:lpstr>梯度下降法</vt:lpstr>
      <vt:lpstr>PowerPoint 演示文稿</vt:lpstr>
      <vt:lpstr>最速下降法的迭代格式：</vt:lpstr>
      <vt:lpstr>PowerPoint 演示文稿</vt:lpstr>
      <vt:lpstr>PowerPoint 演示文稿</vt:lpstr>
      <vt:lpstr>收敛性</vt:lpstr>
      <vt:lpstr>梯度下降法</vt:lpstr>
      <vt:lpstr>梯度下降法</vt:lpstr>
      <vt:lpstr>梯度下降法</vt:lpstr>
      <vt:lpstr>梯度下降法</vt:lpstr>
      <vt:lpstr>梯度下降法：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最优化技术</dc:title>
  <dc:creator>wj</dc:creator>
  <cp:lastModifiedBy>Alice</cp:lastModifiedBy>
  <cp:revision>230</cp:revision>
  <dcterms:created xsi:type="dcterms:W3CDTF">2019-12-25T10:26:10Z</dcterms:created>
  <dcterms:modified xsi:type="dcterms:W3CDTF">2025-10-28T12:24:25Z</dcterms:modified>
</cp:coreProperties>
</file>